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45" r:id="rId1"/>
    <p:sldMasterId id="2147483777" r:id="rId2"/>
  </p:sldMasterIdLst>
  <p:notesMasterIdLst>
    <p:notesMasterId r:id="rId20"/>
  </p:notesMasterIdLst>
  <p:handoutMasterIdLst>
    <p:handoutMasterId r:id="rId21"/>
  </p:handoutMasterIdLst>
  <p:sldIdLst>
    <p:sldId id="256" r:id="rId3"/>
    <p:sldId id="257" r:id="rId4"/>
    <p:sldId id="272" r:id="rId5"/>
    <p:sldId id="277" r:id="rId6"/>
    <p:sldId id="284" r:id="rId7"/>
    <p:sldId id="282" r:id="rId8"/>
    <p:sldId id="268" r:id="rId9"/>
    <p:sldId id="279" r:id="rId10"/>
    <p:sldId id="278" r:id="rId11"/>
    <p:sldId id="285" r:id="rId12"/>
    <p:sldId id="290" r:id="rId13"/>
    <p:sldId id="289" r:id="rId14"/>
    <p:sldId id="286" r:id="rId15"/>
    <p:sldId id="280" r:id="rId16"/>
    <p:sldId id="288" r:id="rId17"/>
    <p:sldId id="287" r:id="rId18"/>
    <p:sldId id="258" r:id="rId19"/>
  </p:sldIdLst>
  <p:sldSz cx="9144000" cy="6858000" type="screen4x3"/>
  <p:notesSz cx="6797675" cy="9926638"/>
  <p:defaultTextStyle>
    <a:defPPr>
      <a:defRPr lang="en-US"/>
    </a:defPPr>
    <a:lvl1pPr algn="l" defTabSz="457200"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SimSun" panose="02010600030101010101" pitchFamily="2" charset="-122"/>
        <a:cs typeface="+mn-cs"/>
      </a:defRPr>
    </a:lvl1pPr>
    <a:lvl2pPr marL="457200" algn="l" defTabSz="457200"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SimSun" panose="02010600030101010101" pitchFamily="2" charset="-122"/>
        <a:cs typeface="+mn-cs"/>
      </a:defRPr>
    </a:lvl2pPr>
    <a:lvl3pPr marL="914400" algn="l" defTabSz="457200"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SimSun" panose="02010600030101010101" pitchFamily="2" charset="-122"/>
        <a:cs typeface="+mn-cs"/>
      </a:defRPr>
    </a:lvl3pPr>
    <a:lvl4pPr marL="1371600" algn="l" defTabSz="457200"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SimSun" panose="02010600030101010101" pitchFamily="2" charset="-122"/>
        <a:cs typeface="+mn-cs"/>
      </a:defRPr>
    </a:lvl4pPr>
    <a:lvl5pPr marL="1828800" algn="l" defTabSz="457200"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SimSun"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SimSun"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SimSun"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SimSun"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36066" autoAdjust="0"/>
  </p:normalViewPr>
  <p:slideViewPr>
    <p:cSldViewPr snapToGrid="0">
      <p:cViewPr varScale="1">
        <p:scale>
          <a:sx n="41" d="100"/>
          <a:sy n="41" d="100"/>
        </p:scale>
        <p:origin x="3066" y="4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1A1393-EA15-460E-BE34-DFA5688426A9}"/>
              </a:ext>
            </a:extLst>
          </p:cNvPr>
          <p:cNvSpPr>
            <a:spLocks noGrp="1"/>
          </p:cNvSpPr>
          <p:nvPr>
            <p:ph type="hdr" sz="quarter"/>
          </p:nvPr>
        </p:nvSpPr>
        <p:spPr>
          <a:xfrm>
            <a:off x="0" y="0"/>
            <a:ext cx="2946400" cy="498475"/>
          </a:xfrm>
          <a:prstGeom prst="rect">
            <a:avLst/>
          </a:prstGeom>
        </p:spPr>
        <p:txBody>
          <a:bodyPr vert="horz" wrap="square" lIns="91440" tIns="45720" rIns="91440" bIns="45720" numCol="1" anchor="t" anchorCtr="0" compatLnSpc="1">
            <a:prstTxWarp prst="textNoShape">
              <a:avLst/>
            </a:prstTxWarp>
          </a:bodyPr>
          <a:lstStyle>
            <a:lvl1pPr>
              <a:buFontTx/>
              <a:buNone/>
              <a:defRPr sz="1200">
                <a:latin typeface="Calibri" panose="020F0502020204030204" pitchFamily="34" charset="0"/>
              </a:defRPr>
            </a:lvl1pPr>
          </a:lstStyle>
          <a:p>
            <a:endParaRPr lang="en-GB" altLang="zh-CN"/>
          </a:p>
        </p:txBody>
      </p:sp>
      <p:sp>
        <p:nvSpPr>
          <p:cNvPr id="3" name="Date Placeholder 2">
            <a:extLst>
              <a:ext uri="{FF2B5EF4-FFF2-40B4-BE49-F238E27FC236}">
                <a16:creationId xmlns:a16="http://schemas.microsoft.com/office/drawing/2014/main" id="{E090CC9D-D682-4EAA-A84F-63684FECD6AC}"/>
              </a:ext>
            </a:extLst>
          </p:cNvPr>
          <p:cNvSpPr>
            <a:spLocks noGrp="1"/>
          </p:cNvSpPr>
          <p:nvPr>
            <p:ph type="dt" sz="quarter" idx="1"/>
          </p:nvPr>
        </p:nvSpPr>
        <p:spPr>
          <a:xfrm>
            <a:off x="3849688" y="0"/>
            <a:ext cx="2946400" cy="498475"/>
          </a:xfrm>
          <a:prstGeom prst="rect">
            <a:avLst/>
          </a:prstGeom>
        </p:spPr>
        <p:txBody>
          <a:bodyPr vert="horz" wrap="square" lIns="91440" tIns="45720" rIns="91440" bIns="45720" numCol="1" anchor="t" anchorCtr="0" compatLnSpc="1">
            <a:prstTxWarp prst="textNoShape">
              <a:avLst/>
            </a:prstTxWarp>
          </a:bodyPr>
          <a:lstStyle>
            <a:lvl1pPr algn="r">
              <a:buFontTx/>
              <a:buNone/>
              <a:defRPr sz="1200">
                <a:latin typeface="Calibri" panose="020F0502020204030204" pitchFamily="34" charset="0"/>
              </a:defRPr>
            </a:lvl1pPr>
          </a:lstStyle>
          <a:p>
            <a:endParaRPr lang="en-GB" altLang="zh-CN"/>
          </a:p>
        </p:txBody>
      </p:sp>
      <p:sp>
        <p:nvSpPr>
          <p:cNvPr id="4" name="Footer Placeholder 3">
            <a:extLst>
              <a:ext uri="{FF2B5EF4-FFF2-40B4-BE49-F238E27FC236}">
                <a16:creationId xmlns:a16="http://schemas.microsoft.com/office/drawing/2014/main" id="{B0ABD7BA-6423-4667-A88D-AF2081A13CB3}"/>
              </a:ext>
            </a:extLst>
          </p:cNvPr>
          <p:cNvSpPr>
            <a:spLocks noGrp="1"/>
          </p:cNvSpPr>
          <p:nvPr>
            <p:ph type="ftr" sz="quarter" idx="2"/>
          </p:nvPr>
        </p:nvSpPr>
        <p:spPr>
          <a:xfrm>
            <a:off x="0" y="9428163"/>
            <a:ext cx="2946400" cy="498475"/>
          </a:xfrm>
          <a:prstGeom prst="rect">
            <a:avLst/>
          </a:prstGeom>
        </p:spPr>
        <p:txBody>
          <a:bodyPr vert="horz" wrap="square" lIns="91440" tIns="45720" rIns="91440" bIns="45720" numCol="1" anchor="b" anchorCtr="0" compatLnSpc="1">
            <a:prstTxWarp prst="textNoShape">
              <a:avLst/>
            </a:prstTxWarp>
          </a:bodyPr>
          <a:lstStyle>
            <a:lvl1pPr>
              <a:buFontTx/>
              <a:buNone/>
              <a:defRPr sz="1200">
                <a:latin typeface="Calibri" panose="020F0502020204030204" pitchFamily="34" charset="0"/>
              </a:defRPr>
            </a:lvl1pPr>
          </a:lstStyle>
          <a:p>
            <a:endParaRPr lang="en-GB" altLang="zh-CN"/>
          </a:p>
        </p:txBody>
      </p:sp>
      <p:sp>
        <p:nvSpPr>
          <p:cNvPr id="5" name="Slide Number Placeholder 4">
            <a:extLst>
              <a:ext uri="{FF2B5EF4-FFF2-40B4-BE49-F238E27FC236}">
                <a16:creationId xmlns:a16="http://schemas.microsoft.com/office/drawing/2014/main" id="{6C017A25-6449-4198-8A42-0514B5A6D8EF}"/>
              </a:ext>
            </a:extLst>
          </p:cNvPr>
          <p:cNvSpPr>
            <a:spLocks noGrp="1"/>
          </p:cNvSpPr>
          <p:nvPr>
            <p:ph type="sldNum" sz="quarter" idx="3"/>
          </p:nvPr>
        </p:nvSpPr>
        <p:spPr>
          <a:xfrm>
            <a:off x="3849688" y="9428163"/>
            <a:ext cx="2946400" cy="498475"/>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D1730D5-9AC6-4BFA-A6C3-E268B6CA0545}" type="slidenum">
              <a:rPr lang="en-GB" altLang="zh-CN"/>
              <a:pPr/>
              <a:t>‹#›</a:t>
            </a:fld>
            <a:endParaRPr lang="en-GB"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B05E12A-F7FC-4AE5-A0C2-57BC1B02D5FB}"/>
              </a:ext>
            </a:extLst>
          </p:cNvPr>
          <p:cNvSpPr>
            <a:spLocks noGrp="1"/>
          </p:cNvSpPr>
          <p:nvPr>
            <p:ph type="hdr" sz="quarter"/>
          </p:nvPr>
        </p:nvSpPr>
        <p:spPr>
          <a:xfrm>
            <a:off x="0" y="0"/>
            <a:ext cx="2946400" cy="498475"/>
          </a:xfrm>
          <a:prstGeom prst="rect">
            <a:avLst/>
          </a:prstGeom>
        </p:spPr>
        <p:txBody>
          <a:bodyPr vert="horz" wrap="square" lIns="91440" tIns="45720" rIns="91440" bIns="45720" numCol="1" anchor="t" anchorCtr="0" compatLnSpc="1">
            <a:prstTxWarp prst="textNoShape">
              <a:avLst/>
            </a:prstTxWarp>
          </a:bodyPr>
          <a:lstStyle>
            <a:lvl1pPr>
              <a:buFontTx/>
              <a:buNone/>
              <a:defRPr sz="1200">
                <a:latin typeface="Calibri" panose="020F0502020204030204" pitchFamily="34" charset="0"/>
              </a:defRPr>
            </a:lvl1pPr>
          </a:lstStyle>
          <a:p>
            <a:endParaRPr lang="en-GB" altLang="zh-CN"/>
          </a:p>
        </p:txBody>
      </p:sp>
      <p:sp>
        <p:nvSpPr>
          <p:cNvPr id="3" name="Date Placeholder 2">
            <a:extLst>
              <a:ext uri="{FF2B5EF4-FFF2-40B4-BE49-F238E27FC236}">
                <a16:creationId xmlns:a16="http://schemas.microsoft.com/office/drawing/2014/main" id="{8F19544B-A39B-43EF-BE87-97CDD0541398}"/>
              </a:ext>
            </a:extLst>
          </p:cNvPr>
          <p:cNvSpPr>
            <a:spLocks noGrp="1"/>
          </p:cNvSpPr>
          <p:nvPr>
            <p:ph type="dt" idx="1"/>
          </p:nvPr>
        </p:nvSpPr>
        <p:spPr>
          <a:xfrm>
            <a:off x="3849688" y="0"/>
            <a:ext cx="2946400" cy="498475"/>
          </a:xfrm>
          <a:prstGeom prst="rect">
            <a:avLst/>
          </a:prstGeom>
        </p:spPr>
        <p:txBody>
          <a:bodyPr vert="horz" wrap="square" lIns="91440" tIns="45720" rIns="91440" bIns="45720" numCol="1" anchor="t" anchorCtr="0" compatLnSpc="1">
            <a:prstTxWarp prst="textNoShape">
              <a:avLst/>
            </a:prstTxWarp>
          </a:bodyPr>
          <a:lstStyle>
            <a:lvl1pPr algn="r">
              <a:buFontTx/>
              <a:buNone/>
              <a:defRPr sz="1200">
                <a:latin typeface="Calibri" panose="020F0502020204030204" pitchFamily="34" charset="0"/>
              </a:defRPr>
            </a:lvl1pPr>
          </a:lstStyle>
          <a:p>
            <a:endParaRPr lang="en-GB" altLang="zh-CN"/>
          </a:p>
        </p:txBody>
      </p:sp>
      <p:sp>
        <p:nvSpPr>
          <p:cNvPr id="4" name="Slide Image Placeholder 3">
            <a:extLst>
              <a:ext uri="{FF2B5EF4-FFF2-40B4-BE49-F238E27FC236}">
                <a16:creationId xmlns:a16="http://schemas.microsoft.com/office/drawing/2014/main" id="{F22A7076-0A29-4E83-9C82-05927C5AD990}"/>
              </a:ext>
            </a:extLst>
          </p:cNvPr>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GB" altLang="en-US"/>
          </a:p>
        </p:txBody>
      </p:sp>
      <p:sp>
        <p:nvSpPr>
          <p:cNvPr id="5" name="Notes Placeholder 4">
            <a:extLst>
              <a:ext uri="{FF2B5EF4-FFF2-40B4-BE49-F238E27FC236}">
                <a16:creationId xmlns:a16="http://schemas.microsoft.com/office/drawing/2014/main" id="{14EF6B07-C888-43F4-9E45-741B480BB477}"/>
              </a:ext>
            </a:extLst>
          </p:cNvPr>
          <p:cNvSpPr>
            <a:spLocks noGrp="1"/>
          </p:cNvSpPr>
          <p:nvPr>
            <p:ph type="body" sz="quarter" idx="3"/>
          </p:nvPr>
        </p:nvSpPr>
        <p:spPr>
          <a:xfrm>
            <a:off x="679450" y="4776788"/>
            <a:ext cx="5438775" cy="3908425"/>
          </a:xfrm>
          <a:prstGeom prst="rect">
            <a:avLst/>
          </a:prstGeom>
        </p:spPr>
        <p:txBody>
          <a:bodyPr vert="horz" wrap="square" lIns="91440" tIns="45720" rIns="91440" bIns="45720" numCol="1" anchor="t" anchorCtr="0" compatLnSpc="1">
            <a:prstTxWarp prst="textNoShape">
              <a:avLst/>
            </a:prstTxWarp>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FBD9B3B2-6EA5-4978-A4CC-FC40A773C074}"/>
              </a:ext>
            </a:extLst>
          </p:cNvPr>
          <p:cNvSpPr>
            <a:spLocks noGrp="1"/>
          </p:cNvSpPr>
          <p:nvPr>
            <p:ph type="ftr" sz="quarter" idx="4"/>
          </p:nvPr>
        </p:nvSpPr>
        <p:spPr>
          <a:xfrm>
            <a:off x="0" y="9428163"/>
            <a:ext cx="2946400" cy="498475"/>
          </a:xfrm>
          <a:prstGeom prst="rect">
            <a:avLst/>
          </a:prstGeom>
        </p:spPr>
        <p:txBody>
          <a:bodyPr vert="horz" wrap="square" lIns="91440" tIns="45720" rIns="91440" bIns="45720" numCol="1" anchor="b" anchorCtr="0" compatLnSpc="1">
            <a:prstTxWarp prst="textNoShape">
              <a:avLst/>
            </a:prstTxWarp>
          </a:bodyPr>
          <a:lstStyle>
            <a:lvl1pPr>
              <a:buFontTx/>
              <a:buNone/>
              <a:defRPr sz="1200">
                <a:latin typeface="Calibri" panose="020F0502020204030204" pitchFamily="34" charset="0"/>
              </a:defRPr>
            </a:lvl1pPr>
          </a:lstStyle>
          <a:p>
            <a:endParaRPr lang="en-GB" altLang="zh-CN"/>
          </a:p>
        </p:txBody>
      </p:sp>
      <p:sp>
        <p:nvSpPr>
          <p:cNvPr id="7" name="Slide Number Placeholder 6">
            <a:extLst>
              <a:ext uri="{FF2B5EF4-FFF2-40B4-BE49-F238E27FC236}">
                <a16:creationId xmlns:a16="http://schemas.microsoft.com/office/drawing/2014/main" id="{71DADCDC-FEEB-4B2A-B871-BA2943DBA75D}"/>
              </a:ext>
            </a:extLst>
          </p:cNvPr>
          <p:cNvSpPr>
            <a:spLocks noGrp="1"/>
          </p:cNvSpPr>
          <p:nvPr>
            <p:ph type="sldNum" sz="quarter" idx="5"/>
          </p:nvPr>
        </p:nvSpPr>
        <p:spPr>
          <a:xfrm>
            <a:off x="3849688" y="9428163"/>
            <a:ext cx="2946400" cy="498475"/>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3A5E422F-0E64-40CA-A00C-6456ADE9B9E2}" type="slidenum">
              <a:rPr lang="en-GB" altLang="zh-CN"/>
              <a:pPr/>
              <a:t>‹#›</a:t>
            </a:fld>
            <a:endParaRPr lang="en-GB"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SimSun" panose="02010600030101010101" pitchFamily="2" charset="-122"/>
        <a:cs typeface="宋体" charset="0"/>
      </a:defRPr>
    </a:lvl1pPr>
    <a:lvl2pPr marL="457200" algn="l" rtl="0" eaLnBrk="0" fontAlgn="base" hangingPunct="0">
      <a:spcBef>
        <a:spcPct val="30000"/>
      </a:spcBef>
      <a:spcAft>
        <a:spcPct val="0"/>
      </a:spcAft>
      <a:defRPr kumimoji="1" sz="1200" kern="1200">
        <a:solidFill>
          <a:schemeClr val="tx1"/>
        </a:solidFill>
        <a:latin typeface="+mn-lt"/>
        <a:ea typeface="SimSun" panose="02010600030101010101" pitchFamily="2" charset="-122"/>
        <a:cs typeface="+mn-cs"/>
      </a:defRPr>
    </a:lvl2pPr>
    <a:lvl3pPr marL="914400" algn="l" rtl="0" eaLnBrk="0" fontAlgn="base" hangingPunct="0">
      <a:spcBef>
        <a:spcPct val="30000"/>
      </a:spcBef>
      <a:spcAft>
        <a:spcPct val="0"/>
      </a:spcAft>
      <a:defRPr kumimoji="1" sz="1200" kern="1200">
        <a:solidFill>
          <a:schemeClr val="tx1"/>
        </a:solidFill>
        <a:latin typeface="+mn-lt"/>
        <a:ea typeface="SimSun" panose="02010600030101010101" pitchFamily="2" charset="-122"/>
        <a:cs typeface="+mn-cs"/>
      </a:defRPr>
    </a:lvl3pPr>
    <a:lvl4pPr marL="1371600" algn="l" rtl="0" eaLnBrk="0" fontAlgn="base" hangingPunct="0">
      <a:spcBef>
        <a:spcPct val="30000"/>
      </a:spcBef>
      <a:spcAft>
        <a:spcPct val="0"/>
      </a:spcAft>
      <a:defRPr kumimoji="1" sz="1200" kern="1200">
        <a:solidFill>
          <a:schemeClr val="tx1"/>
        </a:solidFill>
        <a:latin typeface="+mn-lt"/>
        <a:ea typeface="SimSun" panose="02010600030101010101" pitchFamily="2" charset="-122"/>
        <a:cs typeface="+mn-cs"/>
      </a:defRPr>
    </a:lvl4pPr>
    <a:lvl5pPr marL="1828800" algn="l" rtl="0" eaLnBrk="0" fontAlgn="base" hangingPunct="0">
      <a:spcBef>
        <a:spcPct val="30000"/>
      </a:spcBef>
      <a:spcAft>
        <a:spcPct val="0"/>
      </a:spcAft>
      <a:defRPr kumimoji="1" sz="1200" kern="1200">
        <a:solidFill>
          <a:schemeClr val="tx1"/>
        </a:solidFill>
        <a:latin typeface="+mn-lt"/>
        <a:ea typeface="SimSun"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a:extLst>
              <a:ext uri="{FF2B5EF4-FFF2-40B4-BE49-F238E27FC236}">
                <a16:creationId xmlns:a16="http://schemas.microsoft.com/office/drawing/2014/main" id="{3D2FC38B-D359-4A3F-A179-03E75128522B}"/>
              </a:ext>
            </a:extLst>
          </p:cNvPr>
          <p:cNvSpPr>
            <a:spLocks noGrp="1" noRot="1" noChangeAspect="1" noChangeArrowheads="1" noTextEdit="1"/>
          </p:cNvSpPr>
          <p:nvPr>
            <p:ph type="sldImg" idx="4294967295"/>
          </p:nvPr>
        </p:nvSpPr>
        <p:spPr bwMode="auto">
          <a:ln>
            <a:solidFill>
              <a:srgbClr val="000000"/>
            </a:solidFill>
            <a:miter lim="800000"/>
            <a:headEnd/>
            <a:tailEnd/>
          </a:ln>
        </p:spPr>
      </p:sp>
      <p:sp>
        <p:nvSpPr>
          <p:cNvPr id="21506" name="Notes Placeholder 2">
            <a:extLst>
              <a:ext uri="{FF2B5EF4-FFF2-40B4-BE49-F238E27FC236}">
                <a16:creationId xmlns:a16="http://schemas.microsoft.com/office/drawing/2014/main" id="{12F00062-F1FD-46B2-8A41-0723075A2B9D}"/>
              </a:ext>
            </a:extLst>
          </p:cNvPr>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zh-CN" dirty="0"/>
          </a:p>
        </p:txBody>
      </p:sp>
      <p:sp>
        <p:nvSpPr>
          <p:cNvPr id="21507" name="Slide Number Placeholder 3">
            <a:extLst>
              <a:ext uri="{FF2B5EF4-FFF2-40B4-BE49-F238E27FC236}">
                <a16:creationId xmlns:a16="http://schemas.microsoft.com/office/drawing/2014/main" id="{13F863AE-ABAF-48B7-B9C2-8F2D52F4FBF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fld id="{805AAA40-18E5-4584-B800-CE50F3ECC956}" type="slidenum">
              <a:rPr kumimoji="0" lang="en-GB" altLang="zh-CN" sz="1200">
                <a:latin typeface="Calibri" panose="020F0502020204030204" pitchFamily="34" charset="0"/>
                <a:ea typeface="等线" panose="020B0503020204020204" pitchFamily="2" charset="-122"/>
              </a:rPr>
              <a:pPr/>
              <a:t>1</a:t>
            </a:fld>
            <a:endParaRPr kumimoji="0" lang="en-GB" altLang="zh-CN" sz="1200">
              <a:latin typeface="Calibri" panose="020F0502020204030204" pitchFamily="34" charset="0"/>
              <a:ea typeface="等线" panose="020B0503020204020204"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a:extLst>
              <a:ext uri="{FF2B5EF4-FFF2-40B4-BE49-F238E27FC236}">
                <a16:creationId xmlns:a16="http://schemas.microsoft.com/office/drawing/2014/main" id="{3D526327-9D3A-442D-B9B7-DF39498E50C0}"/>
              </a:ext>
            </a:extLst>
          </p:cNvPr>
          <p:cNvSpPr>
            <a:spLocks noGrp="1" noRot="1" noChangeAspect="1" noChangeArrowheads="1" noTextEdit="1"/>
          </p:cNvSpPr>
          <p:nvPr>
            <p:ph type="sldImg" idx="4294967295"/>
          </p:nvPr>
        </p:nvSpPr>
        <p:spPr bwMode="auto">
          <a:ln>
            <a:solidFill>
              <a:srgbClr val="000000"/>
            </a:solidFill>
            <a:miter lim="800000"/>
            <a:headEnd/>
            <a:tailEnd/>
          </a:ln>
        </p:spPr>
      </p:sp>
      <p:sp>
        <p:nvSpPr>
          <p:cNvPr id="39938" name="Notes Placeholder 2">
            <a:extLst>
              <a:ext uri="{FF2B5EF4-FFF2-40B4-BE49-F238E27FC236}">
                <a16:creationId xmlns:a16="http://schemas.microsoft.com/office/drawing/2014/main" id="{229493F8-390B-4EBD-8B82-E62FD4345D67}"/>
              </a:ext>
            </a:extLst>
          </p:cNvPr>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zh-CN"/>
          </a:p>
        </p:txBody>
      </p:sp>
      <p:sp>
        <p:nvSpPr>
          <p:cNvPr id="39939" name="Slide Number Placeholder 3">
            <a:extLst>
              <a:ext uri="{FF2B5EF4-FFF2-40B4-BE49-F238E27FC236}">
                <a16:creationId xmlns:a16="http://schemas.microsoft.com/office/drawing/2014/main" id="{D72A5936-A8C4-48B0-8859-95868D0F376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fld id="{DEE6DBA0-1138-45E3-A4CC-8304EEDDA560}" type="slidenum">
              <a:rPr kumimoji="0" lang="en-GB" altLang="zh-CN" sz="1200">
                <a:latin typeface="Calibri" panose="020F0502020204030204" pitchFamily="34" charset="0"/>
                <a:ea typeface="等线" panose="020B0503020204020204" pitchFamily="2" charset="-122"/>
              </a:rPr>
              <a:pPr/>
              <a:t>10</a:t>
            </a:fld>
            <a:endParaRPr kumimoji="0" lang="en-GB" altLang="zh-CN" sz="1200">
              <a:latin typeface="Calibri" panose="020F0502020204030204" pitchFamily="34" charset="0"/>
              <a:ea typeface="等线" panose="020B0503020204020204" pitchFamily="2"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a:extLst>
              <a:ext uri="{FF2B5EF4-FFF2-40B4-BE49-F238E27FC236}">
                <a16:creationId xmlns:a16="http://schemas.microsoft.com/office/drawing/2014/main" id="{54D7FB46-F24D-443D-A3FF-7B77C8C4D63A}"/>
              </a:ext>
            </a:extLst>
          </p:cNvPr>
          <p:cNvSpPr>
            <a:spLocks noGrp="1" noRot="1" noChangeAspect="1" noChangeArrowheads="1" noTextEdit="1"/>
          </p:cNvSpPr>
          <p:nvPr>
            <p:ph type="sldImg" idx="4294967295"/>
          </p:nvPr>
        </p:nvSpPr>
        <p:spPr bwMode="auto">
          <a:ln>
            <a:solidFill>
              <a:srgbClr val="000000"/>
            </a:solidFill>
            <a:miter lim="800000"/>
            <a:headEnd/>
            <a:tailEnd/>
          </a:ln>
        </p:spPr>
      </p:sp>
      <p:sp>
        <p:nvSpPr>
          <p:cNvPr id="41986" name="Notes Placeholder 2">
            <a:extLst>
              <a:ext uri="{FF2B5EF4-FFF2-40B4-BE49-F238E27FC236}">
                <a16:creationId xmlns:a16="http://schemas.microsoft.com/office/drawing/2014/main" id="{774562C4-8431-48F6-8D2F-65BF447155CB}"/>
              </a:ext>
            </a:extLst>
          </p:cNvPr>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en-GB" sz="1200" kern="1200" dirty="0">
                <a:solidFill>
                  <a:schemeClr val="tx1"/>
                </a:solidFill>
                <a:effectLst/>
                <a:latin typeface="+mn-lt"/>
                <a:ea typeface="SimSun" panose="02010600030101010101" pitchFamily="2" charset="-122"/>
                <a:cs typeface="宋体" charset="0"/>
              </a:rPr>
              <a:t>The expectations of fossil fuel companies for the future landscape of energy appear to run contrary to the signals sent by policymakers.</a:t>
            </a:r>
          </a:p>
          <a:p>
            <a:r>
              <a:rPr kumimoji="1" lang="zh-CN" altLang="en-US" sz="1200" kern="1200" dirty="0">
                <a:solidFill>
                  <a:schemeClr val="tx1"/>
                </a:solidFill>
                <a:effectLst/>
                <a:latin typeface="+mn-lt"/>
                <a:ea typeface="SimSun" panose="02010600030101010101" pitchFamily="2" charset="-122"/>
                <a:cs typeface="宋体" charset="0"/>
              </a:rPr>
              <a:t>化石燃料公司对未来能源图景的预期看起来与政策制定者释放的信号相悖。</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This chart compares company demand forecasts. We can see that in 2012, fossil fuels made up roughly 80% of energy demand. Looking to the International Energy Agency’s 2°C scenarios in 2040, we seen that total energy demand increases somewhat, but the proportion of fossil fuel demand falls significantly, to between 45-60% of total energy demand.</a:t>
            </a:r>
          </a:p>
          <a:p>
            <a:r>
              <a:rPr kumimoji="1" lang="zh-CN" altLang="en-US" sz="1200" kern="1200" dirty="0">
                <a:solidFill>
                  <a:schemeClr val="tx1"/>
                </a:solidFill>
                <a:effectLst/>
                <a:latin typeface="+mn-lt"/>
                <a:ea typeface="SimSun" panose="02010600030101010101" pitchFamily="2" charset="-122"/>
                <a:cs typeface="宋体" charset="0"/>
              </a:rPr>
              <a:t>该图对比了公司需求预测。我们可以看出在</a:t>
            </a:r>
            <a:r>
              <a:rPr kumimoji="1" lang="en-GB" sz="1200" kern="1200" dirty="0">
                <a:solidFill>
                  <a:schemeClr val="tx1"/>
                </a:solidFill>
                <a:effectLst/>
                <a:latin typeface="+mn-lt"/>
                <a:ea typeface="SimSun" panose="02010600030101010101" pitchFamily="2" charset="-122"/>
                <a:cs typeface="宋体" charset="0"/>
              </a:rPr>
              <a:t>2012</a:t>
            </a:r>
            <a:r>
              <a:rPr kumimoji="1" lang="zh-CN" altLang="en-US" sz="1200" kern="1200" dirty="0">
                <a:solidFill>
                  <a:schemeClr val="tx1"/>
                </a:solidFill>
                <a:effectLst/>
                <a:latin typeface="+mn-lt"/>
                <a:ea typeface="SimSun" panose="02010600030101010101" pitchFamily="2" charset="-122"/>
                <a:cs typeface="宋体" charset="0"/>
              </a:rPr>
              <a:t>年，化石燃料约占能源需求的</a:t>
            </a:r>
            <a:r>
              <a:rPr kumimoji="1" lang="en-GB" sz="1200" kern="1200" dirty="0">
                <a:solidFill>
                  <a:schemeClr val="tx1"/>
                </a:solidFill>
                <a:effectLst/>
                <a:latin typeface="+mn-lt"/>
                <a:ea typeface="SimSun" panose="02010600030101010101" pitchFamily="2" charset="-122"/>
                <a:cs typeface="宋体" charset="0"/>
              </a:rPr>
              <a:t>80%</a:t>
            </a:r>
            <a:r>
              <a:rPr kumimoji="1" lang="zh-CN" altLang="en-US" sz="1200" kern="1200" dirty="0">
                <a:solidFill>
                  <a:schemeClr val="tx1"/>
                </a:solidFill>
                <a:effectLst/>
                <a:latin typeface="+mn-lt"/>
                <a:ea typeface="SimSun" panose="02010600030101010101" pitchFamily="2" charset="-122"/>
                <a:cs typeface="宋体" charset="0"/>
              </a:rPr>
              <a:t>左右。展望国际能源署的</a:t>
            </a:r>
            <a:r>
              <a:rPr kumimoji="1" lang="en-GB" sz="1200" kern="1200" dirty="0">
                <a:solidFill>
                  <a:schemeClr val="tx1"/>
                </a:solidFill>
                <a:effectLst/>
                <a:latin typeface="+mn-lt"/>
                <a:ea typeface="SimSun" panose="02010600030101010101" pitchFamily="2" charset="-122"/>
                <a:cs typeface="宋体" charset="0"/>
              </a:rPr>
              <a:t>2040</a:t>
            </a:r>
            <a:r>
              <a:rPr kumimoji="1" lang="zh-CN" altLang="en-US" sz="1200" kern="1200" dirty="0">
                <a:solidFill>
                  <a:schemeClr val="tx1"/>
                </a:solidFill>
                <a:effectLst/>
                <a:latin typeface="+mn-lt"/>
                <a:ea typeface="SimSun" panose="02010600030101010101" pitchFamily="2" charset="-122"/>
                <a:cs typeface="宋体" charset="0"/>
              </a:rPr>
              <a:t>年</a:t>
            </a:r>
            <a:r>
              <a:rPr kumimoji="1" lang="en-GB" sz="1200" kern="1200" dirty="0">
                <a:solidFill>
                  <a:schemeClr val="tx1"/>
                </a:solidFill>
                <a:effectLst/>
                <a:latin typeface="+mn-lt"/>
                <a:ea typeface="SimSun" panose="02010600030101010101" pitchFamily="2" charset="-122"/>
                <a:cs typeface="宋体" charset="0"/>
              </a:rPr>
              <a:t>2°C</a:t>
            </a:r>
            <a:r>
              <a:rPr kumimoji="1" lang="zh-CN" altLang="en-US" sz="1200" kern="1200" dirty="0">
                <a:solidFill>
                  <a:schemeClr val="tx1"/>
                </a:solidFill>
                <a:effectLst/>
                <a:latin typeface="+mn-lt"/>
                <a:ea typeface="SimSun" panose="02010600030101010101" pitchFamily="2" charset="-122"/>
                <a:cs typeface="宋体" charset="0"/>
              </a:rPr>
              <a:t>情景，我们看到能源总需求有所增加，但是化石燃料需求占比锐减至能源总需求的</a:t>
            </a:r>
            <a:r>
              <a:rPr kumimoji="1" lang="en-GB" sz="1200" kern="1200" dirty="0">
                <a:solidFill>
                  <a:schemeClr val="tx1"/>
                </a:solidFill>
                <a:effectLst/>
                <a:latin typeface="+mn-lt"/>
                <a:ea typeface="SimSun" panose="02010600030101010101" pitchFamily="2" charset="-122"/>
                <a:cs typeface="宋体" charset="0"/>
              </a:rPr>
              <a:t> 45-60%</a:t>
            </a:r>
            <a:r>
              <a:rPr kumimoji="1" lang="zh-CN" altLang="en-US" sz="1200" kern="1200" dirty="0">
                <a:solidFill>
                  <a:schemeClr val="tx1"/>
                </a:solidFill>
                <a:effectLst/>
                <a:latin typeface="+mn-lt"/>
                <a:ea typeface="SimSun" panose="02010600030101010101" pitchFamily="2" charset="-122"/>
                <a:cs typeface="宋体" charset="0"/>
              </a:rPr>
              <a:t>之间。</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Scanning the outlooks of some of the world’s largest fossil fuel companies we note two points:</a:t>
            </a:r>
          </a:p>
          <a:p>
            <a:r>
              <a:rPr kumimoji="1" lang="zh-CN" altLang="en-US" sz="1200" kern="1200" dirty="0">
                <a:solidFill>
                  <a:schemeClr val="tx1"/>
                </a:solidFill>
                <a:effectLst/>
                <a:latin typeface="+mn-lt"/>
                <a:ea typeface="SimSun" panose="02010600030101010101" pitchFamily="2" charset="-122"/>
                <a:cs typeface="宋体" charset="0"/>
              </a:rPr>
              <a:t>纵览全世界一些最大的化石燃料公司的未来展望，我们注意到两点：</a:t>
            </a:r>
            <a:endParaRPr kumimoji="1" lang="en-GB" sz="1200" kern="1200" dirty="0">
              <a:solidFill>
                <a:schemeClr val="tx1"/>
              </a:solidFill>
              <a:effectLst/>
              <a:latin typeface="+mn-lt"/>
              <a:ea typeface="SimSun" panose="02010600030101010101" pitchFamily="2" charset="-122"/>
              <a:cs typeface="宋体" charset="0"/>
            </a:endParaRPr>
          </a:p>
          <a:p>
            <a:pPr marL="685800" lvl="1" indent="-228600">
              <a:buFont typeface="+mj-lt"/>
              <a:buAutoNum type="arabicPeriod"/>
            </a:pPr>
            <a:r>
              <a:rPr kumimoji="1" lang="en-GB" sz="1200" kern="1200" dirty="0">
                <a:solidFill>
                  <a:schemeClr val="tx1"/>
                </a:solidFill>
                <a:effectLst/>
                <a:latin typeface="+mn-lt"/>
                <a:ea typeface="SimSun" panose="02010600030101010101" pitchFamily="2" charset="-122"/>
                <a:cs typeface="+mn-cs"/>
              </a:rPr>
              <a:t>The overall level of demand is significantly higher than under possible 2°C scenarios;</a:t>
            </a:r>
          </a:p>
          <a:p>
            <a:pPr lvl="1"/>
            <a:r>
              <a:rPr kumimoji="1" lang="zh-CN" altLang="en-US" sz="1200" kern="1200" dirty="0">
                <a:solidFill>
                  <a:schemeClr val="tx1"/>
                </a:solidFill>
                <a:effectLst/>
                <a:latin typeface="+mn-lt"/>
                <a:ea typeface="SimSun" panose="02010600030101010101" pitchFamily="2" charset="-122"/>
                <a:cs typeface="+mn-cs"/>
              </a:rPr>
              <a:t>总体需求水平远高于可能的</a:t>
            </a:r>
            <a:r>
              <a:rPr kumimoji="1" lang="en-GB" sz="1200" kern="1200" dirty="0">
                <a:solidFill>
                  <a:schemeClr val="tx1"/>
                </a:solidFill>
                <a:effectLst/>
                <a:latin typeface="+mn-lt"/>
                <a:ea typeface="SimSun" panose="02010600030101010101" pitchFamily="2" charset="-122"/>
                <a:cs typeface="+mn-cs"/>
              </a:rPr>
              <a:t>2°C</a:t>
            </a:r>
            <a:r>
              <a:rPr kumimoji="1" lang="zh-CN" altLang="en-US" sz="1200" kern="1200" dirty="0">
                <a:solidFill>
                  <a:schemeClr val="tx1"/>
                </a:solidFill>
                <a:effectLst/>
                <a:latin typeface="+mn-lt"/>
                <a:ea typeface="SimSun" panose="02010600030101010101" pitchFamily="2" charset="-122"/>
                <a:cs typeface="+mn-cs"/>
              </a:rPr>
              <a:t>情景；</a:t>
            </a:r>
            <a:endParaRPr kumimoji="1" lang="en-GB" sz="1200" kern="1200" dirty="0">
              <a:solidFill>
                <a:schemeClr val="tx1"/>
              </a:solidFill>
              <a:effectLst/>
              <a:latin typeface="+mn-lt"/>
              <a:ea typeface="SimSun" panose="02010600030101010101" pitchFamily="2" charset="-122"/>
              <a:cs typeface="+mn-cs"/>
            </a:endParaRPr>
          </a:p>
          <a:p>
            <a:pPr marL="685800" lvl="1" indent="-228600">
              <a:buFont typeface="+mj-lt"/>
              <a:buAutoNum type="arabicPeriod" startAt="2"/>
            </a:pPr>
            <a:r>
              <a:rPr kumimoji="1" lang="en-GB" sz="1200" kern="1200" dirty="0">
                <a:solidFill>
                  <a:schemeClr val="tx1"/>
                </a:solidFill>
                <a:effectLst/>
                <a:latin typeface="+mn-lt"/>
                <a:ea typeface="SimSun" panose="02010600030101010101" pitchFamily="2" charset="-122"/>
                <a:cs typeface="+mn-cs"/>
              </a:rPr>
              <a:t>The share of fossil fuel demand remains relatively stable, with few companies anticipating a significant decline in the demand for fossil fuels.</a:t>
            </a:r>
          </a:p>
          <a:p>
            <a:pPr lvl="1"/>
            <a:r>
              <a:rPr kumimoji="1" lang="zh-CN" altLang="en-US" sz="1200" kern="1200" dirty="0">
                <a:solidFill>
                  <a:schemeClr val="tx1"/>
                </a:solidFill>
                <a:effectLst/>
                <a:latin typeface="+mn-lt"/>
                <a:ea typeface="SimSun" panose="02010600030101010101" pitchFamily="2" charset="-122"/>
                <a:cs typeface="+mn-cs"/>
              </a:rPr>
              <a:t>化石燃料需求的份额依然比较稳定，极少数公司预计化石燃料需求会大幅减少。</a:t>
            </a:r>
            <a:endParaRPr kumimoji="1" lang="en-GB" sz="1200" kern="1200" dirty="0">
              <a:solidFill>
                <a:schemeClr val="tx1"/>
              </a:solidFill>
              <a:effectLst/>
              <a:latin typeface="+mn-lt"/>
              <a:ea typeface="SimSun" panose="02010600030101010101" pitchFamily="2" charset="-122"/>
              <a:cs typeface="+mn-cs"/>
            </a:endParaRPr>
          </a:p>
        </p:txBody>
      </p:sp>
      <p:sp>
        <p:nvSpPr>
          <p:cNvPr id="41987" name="Slide Number Placeholder 3">
            <a:extLst>
              <a:ext uri="{FF2B5EF4-FFF2-40B4-BE49-F238E27FC236}">
                <a16:creationId xmlns:a16="http://schemas.microsoft.com/office/drawing/2014/main" id="{24EBF341-28AD-4383-8D02-ACD914C9809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fld id="{579C27CF-0FE1-4086-93EB-CD759C1401C9}" type="slidenum">
              <a:rPr kumimoji="0" lang="en-GB" altLang="zh-CN" sz="1200">
                <a:latin typeface="Calibri" panose="020F0502020204030204" pitchFamily="34" charset="0"/>
                <a:ea typeface="等线" panose="020B0503020204020204" pitchFamily="2" charset="-122"/>
              </a:rPr>
              <a:pPr/>
              <a:t>11</a:t>
            </a:fld>
            <a:endParaRPr kumimoji="0" lang="en-GB" altLang="zh-CN" sz="1200">
              <a:latin typeface="Calibri" panose="020F0502020204030204" pitchFamily="34" charset="0"/>
              <a:ea typeface="等线" panose="020B0503020204020204" pitchFamily="2"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a:extLst>
              <a:ext uri="{FF2B5EF4-FFF2-40B4-BE49-F238E27FC236}">
                <a16:creationId xmlns:a16="http://schemas.microsoft.com/office/drawing/2014/main" id="{152E32ED-3A81-408D-819F-EC4BBCF33AF6}"/>
              </a:ext>
            </a:extLst>
          </p:cNvPr>
          <p:cNvSpPr>
            <a:spLocks noGrp="1" noRot="1" noChangeAspect="1" noChangeArrowheads="1" noTextEdit="1"/>
          </p:cNvSpPr>
          <p:nvPr>
            <p:ph type="sldImg" idx="4294967295"/>
          </p:nvPr>
        </p:nvSpPr>
        <p:spPr bwMode="auto">
          <a:ln>
            <a:solidFill>
              <a:srgbClr val="000000"/>
            </a:solidFill>
            <a:miter lim="800000"/>
            <a:headEnd/>
            <a:tailEnd/>
          </a:ln>
        </p:spPr>
      </p:sp>
      <p:sp>
        <p:nvSpPr>
          <p:cNvPr id="44034" name="Notes Placeholder 2">
            <a:extLst>
              <a:ext uri="{FF2B5EF4-FFF2-40B4-BE49-F238E27FC236}">
                <a16:creationId xmlns:a16="http://schemas.microsoft.com/office/drawing/2014/main" id="{3FA061D2-2A64-44F1-880A-C77E380CD6F5}"/>
              </a:ext>
            </a:extLst>
          </p:cNvPr>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en-GB" sz="1200" kern="1200" dirty="0">
                <a:solidFill>
                  <a:schemeClr val="tx1"/>
                </a:solidFill>
                <a:effectLst/>
                <a:latin typeface="+mn-lt"/>
                <a:ea typeface="SimSun" panose="02010600030101010101" pitchFamily="2" charset="-122"/>
                <a:cs typeface="宋体" charset="0"/>
              </a:rPr>
              <a:t>We wanted to analyse deeper the extent to which these companies might be wrong.</a:t>
            </a:r>
          </a:p>
          <a:p>
            <a:r>
              <a:rPr kumimoji="1" lang="zh-CN" altLang="en-US" sz="1200" kern="1200" dirty="0">
                <a:solidFill>
                  <a:schemeClr val="tx1"/>
                </a:solidFill>
                <a:effectLst/>
                <a:latin typeface="+mn-lt"/>
                <a:ea typeface="SimSun" panose="02010600030101010101" pitchFamily="2" charset="-122"/>
                <a:cs typeface="宋体" charset="0"/>
              </a:rPr>
              <a:t>我们想更深入地分析，这些公司可能出错的地方。</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Of course, we have seen coal companies in the United States use bullish forecasts for future coal demand, only to see the U.S. coal market enter structural decline at the expense of their investors.</a:t>
            </a:r>
          </a:p>
          <a:p>
            <a:r>
              <a:rPr kumimoji="1" lang="zh-CN" altLang="en-US" sz="1200" kern="1200" dirty="0">
                <a:solidFill>
                  <a:schemeClr val="tx1"/>
                </a:solidFill>
                <a:effectLst/>
                <a:latin typeface="+mn-lt"/>
                <a:ea typeface="SimSun" panose="02010600030101010101" pitchFamily="2" charset="-122"/>
                <a:cs typeface="宋体" charset="0"/>
              </a:rPr>
              <a:t>当然了，我们看到美国的煤炭公司对未来煤炭需求做出了上涨的预测，结果却是眼看着美国煤炭市场进入结构性萎缩，其投资者为此付出代价。</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Working with Imperial College London, we used an integrated assessment model (IAM) to analyse the potential for solar PV and electric vehicle technologies to disrupt conventional fossil fuel markets. </a:t>
            </a:r>
          </a:p>
          <a:p>
            <a:r>
              <a:rPr kumimoji="1" lang="zh-CN" altLang="en-US" sz="1200" kern="1200" dirty="0">
                <a:solidFill>
                  <a:schemeClr val="tx1"/>
                </a:solidFill>
                <a:effectLst/>
                <a:latin typeface="+mn-lt"/>
                <a:ea typeface="SimSun" panose="02010600030101010101" pitchFamily="2" charset="-122"/>
                <a:cs typeface="宋体" charset="0"/>
              </a:rPr>
              <a:t>与伦敦帝国理工学院合作，我们运用了综合评价模型（</a:t>
            </a:r>
            <a:r>
              <a:rPr kumimoji="1" lang="en-GB" sz="1200" kern="1200" dirty="0">
                <a:solidFill>
                  <a:schemeClr val="tx1"/>
                </a:solidFill>
                <a:effectLst/>
                <a:latin typeface="+mn-lt"/>
                <a:ea typeface="SimSun" panose="02010600030101010101" pitchFamily="2" charset="-122"/>
                <a:cs typeface="宋体" charset="0"/>
              </a:rPr>
              <a:t>IAM</a:t>
            </a:r>
            <a:r>
              <a:rPr kumimoji="1" lang="zh-CN" altLang="en-US" sz="1200" kern="1200" dirty="0">
                <a:solidFill>
                  <a:schemeClr val="tx1"/>
                </a:solidFill>
                <a:effectLst/>
                <a:latin typeface="+mn-lt"/>
                <a:ea typeface="SimSun" panose="02010600030101010101" pitchFamily="2" charset="-122"/>
                <a:cs typeface="宋体" charset="0"/>
              </a:rPr>
              <a:t>）来分析太阳能光伏和电动车技术颠覆常规化石燃料市场的潜力。</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Their model, like many IAMs, used cost assumptions that were significantly out of date. </a:t>
            </a:r>
          </a:p>
          <a:p>
            <a:r>
              <a:rPr kumimoji="1" lang="zh-CN" altLang="en-US" sz="1200" kern="1200" dirty="0">
                <a:solidFill>
                  <a:schemeClr val="tx1"/>
                </a:solidFill>
                <a:effectLst/>
                <a:latin typeface="+mn-lt"/>
                <a:ea typeface="SimSun" panose="02010600030101010101" pitchFamily="2" charset="-122"/>
                <a:cs typeface="宋体" charset="0"/>
              </a:rPr>
              <a:t>跟许多综合评价模型（</a:t>
            </a:r>
            <a:r>
              <a:rPr kumimoji="1" lang="en-GB" sz="1200" kern="1200" dirty="0">
                <a:solidFill>
                  <a:schemeClr val="tx1"/>
                </a:solidFill>
                <a:effectLst/>
                <a:latin typeface="+mn-lt"/>
                <a:ea typeface="SimSun" panose="02010600030101010101" pitchFamily="2" charset="-122"/>
                <a:cs typeface="宋体" charset="0"/>
              </a:rPr>
              <a:t>IAM</a:t>
            </a:r>
            <a:r>
              <a:rPr kumimoji="1" lang="zh-CN" altLang="en-US" sz="1200" kern="1200" dirty="0">
                <a:solidFill>
                  <a:schemeClr val="tx1"/>
                </a:solidFill>
                <a:effectLst/>
                <a:latin typeface="+mn-lt"/>
                <a:ea typeface="SimSun" panose="02010600030101010101" pitchFamily="2" charset="-122"/>
                <a:cs typeface="宋体" charset="0"/>
              </a:rPr>
              <a:t>）一样，他们的模型采用的是非常过时的成本假设。</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We simply updated them and, using a range of different policy assumptions (via a proxy carbon price), the model produced significant results:</a:t>
            </a:r>
          </a:p>
          <a:p>
            <a:r>
              <a:rPr kumimoji="1" lang="zh-CN" altLang="en-US" sz="1200" kern="1200" dirty="0">
                <a:solidFill>
                  <a:schemeClr val="tx1"/>
                </a:solidFill>
                <a:effectLst/>
                <a:latin typeface="+mn-lt"/>
                <a:ea typeface="SimSun" panose="02010600030101010101" pitchFamily="2" charset="-122"/>
                <a:cs typeface="宋体" charset="0"/>
              </a:rPr>
              <a:t>于是我们更新了一下，采用一系列不同的政策假设（通过代用碳价格），这个模型就得出了有意义的结论：</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pPr marL="628650" lvl="1" indent="-171450">
              <a:buFont typeface="Arial" panose="020B0604020202020204" pitchFamily="34" charset="0"/>
              <a:buChar char="•"/>
            </a:pPr>
            <a:r>
              <a:rPr kumimoji="1" lang="en-US" sz="1200" kern="1200" dirty="0">
                <a:solidFill>
                  <a:schemeClr val="tx1"/>
                </a:solidFill>
                <a:effectLst/>
                <a:latin typeface="+mn-lt"/>
                <a:ea typeface="SimSun" panose="02010600030101010101" pitchFamily="2" charset="-122"/>
                <a:cs typeface="宋体" charset="0"/>
              </a:rPr>
              <a:t>Solar PV could supply 23% of global power by 2040 and 29% by 2050</a:t>
            </a:r>
            <a:endParaRPr kumimoji="1" lang="en-GB" sz="1200" kern="1200" dirty="0">
              <a:solidFill>
                <a:schemeClr val="tx1"/>
              </a:solidFill>
              <a:effectLst/>
              <a:latin typeface="+mn-lt"/>
              <a:ea typeface="SimSun" panose="02010600030101010101" pitchFamily="2" charset="-122"/>
              <a:cs typeface="宋体" charset="0"/>
            </a:endParaRPr>
          </a:p>
          <a:p>
            <a:pPr marL="628650" lvl="1" indent="-171450">
              <a:buFont typeface="Arial" panose="020B0604020202020204" pitchFamily="34" charset="0"/>
              <a:buChar char="•"/>
            </a:pPr>
            <a:r>
              <a:rPr kumimoji="1" lang="zh-CN" altLang="en-US" sz="1200" kern="1200" dirty="0">
                <a:solidFill>
                  <a:schemeClr val="tx1"/>
                </a:solidFill>
                <a:effectLst/>
                <a:latin typeface="+mn-lt"/>
                <a:ea typeface="SimSun" panose="02010600030101010101" pitchFamily="2" charset="-122"/>
                <a:cs typeface="宋体" charset="0"/>
              </a:rPr>
              <a:t>太阳能光伏到</a:t>
            </a:r>
            <a:r>
              <a:rPr kumimoji="1" lang="en-GB" sz="1200" kern="1200" dirty="0">
                <a:solidFill>
                  <a:schemeClr val="tx1"/>
                </a:solidFill>
                <a:effectLst/>
                <a:latin typeface="+mn-lt"/>
                <a:ea typeface="SimSun" panose="02010600030101010101" pitchFamily="2" charset="-122"/>
                <a:cs typeface="宋体" charset="0"/>
              </a:rPr>
              <a:t>2040</a:t>
            </a:r>
            <a:r>
              <a:rPr kumimoji="1" lang="zh-CN" altLang="en-US" sz="1200" kern="1200" dirty="0">
                <a:solidFill>
                  <a:schemeClr val="tx1"/>
                </a:solidFill>
                <a:effectLst/>
                <a:latin typeface="+mn-lt"/>
                <a:ea typeface="SimSun" panose="02010600030101010101" pitchFamily="2" charset="-122"/>
                <a:cs typeface="宋体" charset="0"/>
              </a:rPr>
              <a:t>年可以提供全球电力的</a:t>
            </a:r>
            <a:r>
              <a:rPr kumimoji="1" lang="en-GB" sz="1200" kern="1200" dirty="0">
                <a:solidFill>
                  <a:schemeClr val="tx1"/>
                </a:solidFill>
                <a:effectLst/>
                <a:latin typeface="+mn-lt"/>
                <a:ea typeface="SimSun" panose="02010600030101010101" pitchFamily="2" charset="-122"/>
                <a:cs typeface="宋体" charset="0"/>
              </a:rPr>
              <a:t>23%</a:t>
            </a:r>
            <a:r>
              <a:rPr kumimoji="1" lang="zh-CN" altLang="en-US" sz="1200" kern="1200" dirty="0">
                <a:solidFill>
                  <a:schemeClr val="tx1"/>
                </a:solidFill>
                <a:effectLst/>
                <a:latin typeface="+mn-lt"/>
                <a:ea typeface="SimSun" panose="02010600030101010101" pitchFamily="2" charset="-122"/>
                <a:cs typeface="宋体" charset="0"/>
              </a:rPr>
              <a:t>，到</a:t>
            </a:r>
            <a:r>
              <a:rPr kumimoji="1" lang="en-GB" sz="1200" kern="1200" dirty="0">
                <a:solidFill>
                  <a:schemeClr val="tx1"/>
                </a:solidFill>
                <a:effectLst/>
                <a:latin typeface="+mn-lt"/>
                <a:ea typeface="SimSun" panose="02010600030101010101" pitchFamily="2" charset="-122"/>
                <a:cs typeface="宋体" charset="0"/>
              </a:rPr>
              <a:t>2050</a:t>
            </a:r>
            <a:r>
              <a:rPr kumimoji="1" lang="zh-CN" altLang="en-US" sz="1200" kern="1200" dirty="0">
                <a:solidFill>
                  <a:schemeClr val="tx1"/>
                </a:solidFill>
                <a:effectLst/>
                <a:latin typeface="+mn-lt"/>
                <a:ea typeface="SimSun" panose="02010600030101010101" pitchFamily="2" charset="-122"/>
                <a:cs typeface="宋体" charset="0"/>
              </a:rPr>
              <a:t>年达到</a:t>
            </a:r>
            <a:r>
              <a:rPr kumimoji="1" lang="en-GB" sz="1200" kern="1200" dirty="0">
                <a:solidFill>
                  <a:schemeClr val="tx1"/>
                </a:solidFill>
                <a:effectLst/>
                <a:latin typeface="+mn-lt"/>
                <a:ea typeface="SimSun" panose="02010600030101010101" pitchFamily="2" charset="-122"/>
                <a:cs typeface="宋体" charset="0"/>
              </a:rPr>
              <a:t>29% </a:t>
            </a:r>
          </a:p>
          <a:p>
            <a:pPr marL="628650" lvl="1" indent="-171450">
              <a:buFont typeface="Arial" panose="020B0604020202020204" pitchFamily="34" charset="0"/>
              <a:buChar char="•"/>
            </a:pPr>
            <a:r>
              <a:rPr kumimoji="1" lang="en-US" sz="1200" kern="1200" dirty="0">
                <a:solidFill>
                  <a:schemeClr val="tx1"/>
                </a:solidFill>
                <a:effectLst/>
                <a:latin typeface="+mn-lt"/>
                <a:ea typeface="SimSun" panose="02010600030101010101" pitchFamily="2" charset="-122"/>
                <a:cs typeface="宋体" charset="0"/>
              </a:rPr>
              <a:t>Electric vehicles could provide 35% of road transport by 2035 and over 66% by 2050</a:t>
            </a:r>
            <a:endParaRPr kumimoji="1" lang="en-GB" sz="1200" kern="1200" dirty="0">
              <a:solidFill>
                <a:schemeClr val="tx1"/>
              </a:solidFill>
              <a:effectLst/>
              <a:latin typeface="+mn-lt"/>
              <a:ea typeface="SimSun" panose="02010600030101010101" pitchFamily="2" charset="-122"/>
              <a:cs typeface="宋体" charset="0"/>
            </a:endParaRPr>
          </a:p>
          <a:p>
            <a:pPr marL="628650" lvl="1" indent="-171450">
              <a:buFont typeface="Arial" panose="020B0604020202020204" pitchFamily="34" charset="0"/>
              <a:buChar char="•"/>
            </a:pPr>
            <a:r>
              <a:rPr kumimoji="1" lang="zh-CN" altLang="en-US" sz="1200" kern="1200" dirty="0">
                <a:solidFill>
                  <a:schemeClr val="tx1"/>
                </a:solidFill>
                <a:effectLst/>
                <a:latin typeface="+mn-lt"/>
                <a:ea typeface="SimSun" panose="02010600030101010101" pitchFamily="2" charset="-122"/>
                <a:cs typeface="宋体" charset="0"/>
              </a:rPr>
              <a:t>电动车到</a:t>
            </a:r>
            <a:r>
              <a:rPr kumimoji="1" lang="en-GB" sz="1200" kern="1200" dirty="0">
                <a:solidFill>
                  <a:schemeClr val="tx1"/>
                </a:solidFill>
                <a:effectLst/>
                <a:latin typeface="+mn-lt"/>
                <a:ea typeface="SimSun" panose="02010600030101010101" pitchFamily="2" charset="-122"/>
                <a:cs typeface="宋体" charset="0"/>
              </a:rPr>
              <a:t>2035</a:t>
            </a:r>
            <a:r>
              <a:rPr kumimoji="1" lang="zh-CN" altLang="en-US" sz="1200" kern="1200" dirty="0">
                <a:solidFill>
                  <a:schemeClr val="tx1"/>
                </a:solidFill>
                <a:effectLst/>
                <a:latin typeface="+mn-lt"/>
                <a:ea typeface="SimSun" panose="02010600030101010101" pitchFamily="2" charset="-122"/>
                <a:cs typeface="宋体" charset="0"/>
              </a:rPr>
              <a:t>年占公路交通的</a:t>
            </a:r>
            <a:r>
              <a:rPr kumimoji="1" lang="en-GB" sz="1200" kern="1200" dirty="0">
                <a:solidFill>
                  <a:schemeClr val="tx1"/>
                </a:solidFill>
                <a:effectLst/>
                <a:latin typeface="+mn-lt"/>
                <a:ea typeface="SimSun" panose="02010600030101010101" pitchFamily="2" charset="-122"/>
                <a:cs typeface="宋体" charset="0"/>
              </a:rPr>
              <a:t>35%</a:t>
            </a:r>
            <a:r>
              <a:rPr kumimoji="1" lang="zh-CN" altLang="en-US" sz="1200" kern="1200" dirty="0">
                <a:solidFill>
                  <a:schemeClr val="tx1"/>
                </a:solidFill>
                <a:effectLst/>
                <a:latin typeface="+mn-lt"/>
                <a:ea typeface="SimSun" panose="02010600030101010101" pitchFamily="2" charset="-122"/>
                <a:cs typeface="宋体" charset="0"/>
              </a:rPr>
              <a:t>，到</a:t>
            </a:r>
            <a:r>
              <a:rPr kumimoji="1" lang="en-GB" sz="1200" kern="1200" dirty="0">
                <a:solidFill>
                  <a:schemeClr val="tx1"/>
                </a:solidFill>
                <a:effectLst/>
                <a:latin typeface="+mn-lt"/>
                <a:ea typeface="SimSun" panose="02010600030101010101" pitchFamily="2" charset="-122"/>
                <a:cs typeface="宋体" charset="0"/>
              </a:rPr>
              <a:t>2050</a:t>
            </a:r>
            <a:r>
              <a:rPr kumimoji="1" lang="zh-CN" altLang="en-US" sz="1200" kern="1200" dirty="0">
                <a:solidFill>
                  <a:schemeClr val="tx1"/>
                </a:solidFill>
                <a:effectLst/>
                <a:latin typeface="+mn-lt"/>
                <a:ea typeface="SimSun" panose="02010600030101010101" pitchFamily="2" charset="-122"/>
                <a:cs typeface="宋体" charset="0"/>
              </a:rPr>
              <a:t>年超过</a:t>
            </a:r>
            <a:r>
              <a:rPr kumimoji="1" lang="en-GB" sz="1200" kern="1200" dirty="0">
                <a:solidFill>
                  <a:schemeClr val="tx1"/>
                </a:solidFill>
                <a:effectLst/>
                <a:latin typeface="+mn-lt"/>
                <a:ea typeface="SimSun" panose="02010600030101010101" pitchFamily="2" charset="-122"/>
                <a:cs typeface="宋体" charset="0"/>
              </a:rPr>
              <a:t>66% </a:t>
            </a:r>
          </a:p>
          <a:p>
            <a:pPr marL="628650" lvl="1" indent="-171450">
              <a:buFont typeface="Arial" panose="020B0604020202020204" pitchFamily="34" charset="0"/>
              <a:buChar char="•"/>
            </a:pPr>
            <a:r>
              <a:rPr kumimoji="1" lang="en-US" sz="1200" kern="1200" dirty="0">
                <a:solidFill>
                  <a:schemeClr val="tx1"/>
                </a:solidFill>
                <a:effectLst/>
                <a:latin typeface="+mn-lt"/>
                <a:ea typeface="SimSun" panose="02010600030101010101" pitchFamily="2" charset="-122"/>
                <a:cs typeface="宋体" charset="0"/>
              </a:rPr>
              <a:t>Coal demand peak in 2020</a:t>
            </a:r>
            <a:endParaRPr kumimoji="1" lang="en-GB" sz="1200" kern="1200" dirty="0">
              <a:solidFill>
                <a:schemeClr val="tx1"/>
              </a:solidFill>
              <a:effectLst/>
              <a:latin typeface="+mn-lt"/>
              <a:ea typeface="SimSun" panose="02010600030101010101" pitchFamily="2" charset="-122"/>
              <a:cs typeface="宋体" charset="0"/>
            </a:endParaRPr>
          </a:p>
          <a:p>
            <a:pPr marL="628650" lvl="1" indent="-171450">
              <a:buFont typeface="Arial" panose="020B0604020202020204" pitchFamily="34" charset="0"/>
              <a:buChar char="•"/>
            </a:pPr>
            <a:r>
              <a:rPr kumimoji="1" lang="zh-CN" altLang="en-US" sz="1200" kern="1200" dirty="0">
                <a:solidFill>
                  <a:schemeClr val="tx1"/>
                </a:solidFill>
                <a:effectLst/>
                <a:latin typeface="+mn-lt"/>
                <a:ea typeface="SimSun" panose="02010600030101010101" pitchFamily="2" charset="-122"/>
                <a:cs typeface="宋体" charset="0"/>
              </a:rPr>
              <a:t>煤炭需求到</a:t>
            </a:r>
            <a:r>
              <a:rPr kumimoji="1" lang="en-GB" sz="1200" kern="1200" dirty="0">
                <a:solidFill>
                  <a:schemeClr val="tx1"/>
                </a:solidFill>
                <a:effectLst/>
                <a:latin typeface="+mn-lt"/>
                <a:ea typeface="SimSun" panose="02010600030101010101" pitchFamily="2" charset="-122"/>
                <a:cs typeface="宋体" charset="0"/>
              </a:rPr>
              <a:t>2020</a:t>
            </a:r>
            <a:r>
              <a:rPr kumimoji="1" lang="zh-CN" altLang="en-US" sz="1200" kern="1200" dirty="0">
                <a:solidFill>
                  <a:schemeClr val="tx1"/>
                </a:solidFill>
                <a:effectLst/>
                <a:latin typeface="+mn-lt"/>
                <a:ea typeface="SimSun" panose="02010600030101010101" pitchFamily="2" charset="-122"/>
                <a:cs typeface="宋体" charset="0"/>
              </a:rPr>
              <a:t>年达峰</a:t>
            </a:r>
            <a:endParaRPr kumimoji="1" lang="en-GB" sz="1200" kern="1200" dirty="0">
              <a:solidFill>
                <a:schemeClr val="tx1"/>
              </a:solidFill>
              <a:effectLst/>
              <a:latin typeface="+mn-lt"/>
              <a:ea typeface="SimSun" panose="02010600030101010101" pitchFamily="2" charset="-122"/>
              <a:cs typeface="宋体" charset="0"/>
            </a:endParaRPr>
          </a:p>
          <a:p>
            <a:pPr marL="628650" lvl="1" indent="-171450">
              <a:buFont typeface="Arial" panose="020B0604020202020204" pitchFamily="34" charset="0"/>
              <a:buChar char="•"/>
            </a:pPr>
            <a:r>
              <a:rPr kumimoji="1" lang="en-US" sz="1200" kern="1200" dirty="0">
                <a:solidFill>
                  <a:schemeClr val="tx1"/>
                </a:solidFill>
                <a:effectLst/>
                <a:latin typeface="+mn-lt"/>
                <a:ea typeface="SimSun" panose="02010600030101010101" pitchFamily="2" charset="-122"/>
                <a:cs typeface="宋体" charset="0"/>
              </a:rPr>
              <a:t>Oil demand peak in 2020</a:t>
            </a:r>
            <a:endParaRPr kumimoji="1" lang="en-GB" sz="1200" kern="1200" dirty="0">
              <a:solidFill>
                <a:schemeClr val="tx1"/>
              </a:solidFill>
              <a:effectLst/>
              <a:latin typeface="+mn-lt"/>
              <a:ea typeface="SimSun" panose="02010600030101010101" pitchFamily="2" charset="-122"/>
              <a:cs typeface="宋体" charset="0"/>
            </a:endParaRPr>
          </a:p>
          <a:p>
            <a:pPr marL="628650" lvl="1" indent="-171450">
              <a:buFont typeface="Arial" panose="020B0604020202020204" pitchFamily="34" charset="0"/>
              <a:buChar char="•"/>
            </a:pPr>
            <a:r>
              <a:rPr kumimoji="1" lang="zh-CN" altLang="en-US" sz="1200" kern="1200" dirty="0">
                <a:solidFill>
                  <a:schemeClr val="tx1"/>
                </a:solidFill>
                <a:effectLst/>
                <a:latin typeface="+mn-lt"/>
                <a:ea typeface="SimSun" panose="02010600030101010101" pitchFamily="2" charset="-122"/>
                <a:cs typeface="宋体" charset="0"/>
              </a:rPr>
              <a:t>石油需求到</a:t>
            </a:r>
            <a:r>
              <a:rPr kumimoji="1" lang="en-GB" sz="1200" kern="1200" dirty="0">
                <a:solidFill>
                  <a:schemeClr val="tx1"/>
                </a:solidFill>
                <a:effectLst/>
                <a:latin typeface="+mn-lt"/>
                <a:ea typeface="SimSun" panose="02010600030101010101" pitchFamily="2" charset="-122"/>
                <a:cs typeface="宋体" charset="0"/>
              </a:rPr>
              <a:t>2020</a:t>
            </a:r>
            <a:r>
              <a:rPr kumimoji="1" lang="zh-CN" altLang="en-US" sz="1200" kern="1200" dirty="0">
                <a:solidFill>
                  <a:schemeClr val="tx1"/>
                </a:solidFill>
                <a:effectLst/>
                <a:latin typeface="+mn-lt"/>
                <a:ea typeface="SimSun" panose="02010600030101010101" pitchFamily="2" charset="-122"/>
                <a:cs typeface="宋体" charset="0"/>
              </a:rPr>
              <a:t>年达峰 </a:t>
            </a:r>
            <a:endParaRPr kumimoji="1" lang="en-GB" sz="1200" kern="1200" dirty="0">
              <a:solidFill>
                <a:schemeClr val="tx1"/>
              </a:solidFill>
              <a:effectLst/>
              <a:latin typeface="+mn-lt"/>
              <a:ea typeface="SimSun" panose="02010600030101010101" pitchFamily="2" charset="-122"/>
              <a:cs typeface="宋体" charset="0"/>
            </a:endParaRPr>
          </a:p>
          <a:p>
            <a:pPr marL="628650" lvl="1" indent="-171450">
              <a:buFont typeface="Arial" panose="020B0604020202020204" pitchFamily="34" charset="0"/>
              <a:buChar char="•"/>
            </a:pPr>
            <a:r>
              <a:rPr kumimoji="1" lang="en-US" sz="1200" kern="1200" dirty="0">
                <a:solidFill>
                  <a:schemeClr val="tx1"/>
                </a:solidFill>
                <a:effectLst/>
                <a:latin typeface="+mn-lt"/>
                <a:ea typeface="SimSun" panose="02010600030101010101" pitchFamily="2" charset="-122"/>
                <a:cs typeface="宋体" charset="0"/>
              </a:rPr>
              <a:t>Gas demand curtailed</a:t>
            </a:r>
            <a:endParaRPr kumimoji="1" lang="en-GB" sz="1200" kern="1200" dirty="0">
              <a:solidFill>
                <a:schemeClr val="tx1"/>
              </a:solidFill>
              <a:effectLst/>
              <a:latin typeface="+mn-lt"/>
              <a:ea typeface="SimSun" panose="02010600030101010101" pitchFamily="2" charset="-122"/>
              <a:cs typeface="宋体" charset="0"/>
            </a:endParaRPr>
          </a:p>
          <a:p>
            <a:pPr marL="628650" lvl="1" indent="-171450">
              <a:buFont typeface="Arial" panose="020B0604020202020204" pitchFamily="34" charset="0"/>
              <a:buChar char="•"/>
            </a:pPr>
            <a:r>
              <a:rPr kumimoji="1" lang="en-US" sz="1200" kern="1200" dirty="0" err="1">
                <a:solidFill>
                  <a:schemeClr val="tx1"/>
                </a:solidFill>
                <a:effectLst/>
                <a:latin typeface="+mn-lt"/>
                <a:ea typeface="SimSun" panose="02010600030101010101" pitchFamily="2" charset="-122"/>
                <a:cs typeface="宋体" charset="0"/>
              </a:rPr>
              <a:t>燃气需求减少</a:t>
            </a:r>
            <a:r>
              <a:rPr kumimoji="1" lang="en-US" sz="1200" kern="1200" dirty="0">
                <a:solidFill>
                  <a:schemeClr val="tx1"/>
                </a:solidFill>
                <a:effectLst/>
                <a:latin typeface="+mn-lt"/>
                <a:ea typeface="SimSun" panose="02010600030101010101" pitchFamily="2" charset="-122"/>
                <a:cs typeface="宋体" charset="0"/>
              </a:rPr>
              <a:t> </a:t>
            </a:r>
            <a:endParaRPr kumimoji="1" lang="en-GB" sz="1200" kern="1200" dirty="0">
              <a:solidFill>
                <a:schemeClr val="tx1"/>
              </a:solidFill>
              <a:effectLst/>
              <a:latin typeface="+mn-lt"/>
              <a:ea typeface="SimSun" panose="02010600030101010101" pitchFamily="2" charset="-122"/>
              <a:cs typeface="宋体" charset="0"/>
            </a:endParaRPr>
          </a:p>
        </p:txBody>
      </p:sp>
      <p:sp>
        <p:nvSpPr>
          <p:cNvPr id="44035" name="Slide Number Placeholder 3">
            <a:extLst>
              <a:ext uri="{FF2B5EF4-FFF2-40B4-BE49-F238E27FC236}">
                <a16:creationId xmlns:a16="http://schemas.microsoft.com/office/drawing/2014/main" id="{ACD43BCB-0879-4007-9FB4-E9F866CC3ED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fld id="{DE99EEF8-09E7-427C-8C97-CEC2F634AFFF}" type="slidenum">
              <a:rPr kumimoji="0" lang="en-GB" altLang="zh-CN" sz="1200">
                <a:latin typeface="Calibri" panose="020F0502020204030204" pitchFamily="34" charset="0"/>
                <a:ea typeface="等线" panose="020B0503020204020204" pitchFamily="2" charset="-122"/>
              </a:rPr>
              <a:pPr/>
              <a:t>12</a:t>
            </a:fld>
            <a:endParaRPr kumimoji="0" lang="en-GB" altLang="zh-CN" sz="1200">
              <a:latin typeface="Calibri" panose="020F0502020204030204" pitchFamily="34" charset="0"/>
              <a:ea typeface="等线" panose="020B0503020204020204" pitchFamily="2"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a:extLst>
              <a:ext uri="{FF2B5EF4-FFF2-40B4-BE49-F238E27FC236}">
                <a16:creationId xmlns:a16="http://schemas.microsoft.com/office/drawing/2014/main" id="{14739DE9-C483-48DE-9A7A-8CFED3DD4F7D}"/>
              </a:ext>
            </a:extLst>
          </p:cNvPr>
          <p:cNvSpPr>
            <a:spLocks noGrp="1" noRot="1" noChangeAspect="1" noChangeArrowheads="1" noTextEdit="1"/>
          </p:cNvSpPr>
          <p:nvPr>
            <p:ph type="sldImg" idx="4294967295"/>
          </p:nvPr>
        </p:nvSpPr>
        <p:spPr bwMode="auto">
          <a:ln>
            <a:solidFill>
              <a:srgbClr val="000000"/>
            </a:solidFill>
            <a:miter lim="800000"/>
            <a:headEnd/>
            <a:tailEnd/>
          </a:ln>
        </p:spPr>
      </p:sp>
      <p:sp>
        <p:nvSpPr>
          <p:cNvPr id="46082" name="Notes Placeholder 2">
            <a:extLst>
              <a:ext uri="{FF2B5EF4-FFF2-40B4-BE49-F238E27FC236}">
                <a16:creationId xmlns:a16="http://schemas.microsoft.com/office/drawing/2014/main" id="{F94404BE-1EE2-429F-81B2-272F78A3CD6F}"/>
              </a:ext>
            </a:extLst>
          </p:cNvPr>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zh-CN"/>
          </a:p>
        </p:txBody>
      </p:sp>
      <p:sp>
        <p:nvSpPr>
          <p:cNvPr id="46083" name="Slide Number Placeholder 3">
            <a:extLst>
              <a:ext uri="{FF2B5EF4-FFF2-40B4-BE49-F238E27FC236}">
                <a16:creationId xmlns:a16="http://schemas.microsoft.com/office/drawing/2014/main" id="{B8DE71A7-9D6C-457E-8C6D-D7E52070133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fld id="{5A17BBD1-8D3C-48B8-A60C-18FF58966453}" type="slidenum">
              <a:rPr kumimoji="0" lang="en-GB" altLang="zh-CN" sz="1200">
                <a:latin typeface="Calibri" panose="020F0502020204030204" pitchFamily="34" charset="0"/>
                <a:ea typeface="等线" panose="020B0503020204020204" pitchFamily="2" charset="-122"/>
              </a:rPr>
              <a:pPr/>
              <a:t>13</a:t>
            </a:fld>
            <a:endParaRPr kumimoji="0" lang="en-GB" altLang="zh-CN" sz="1200">
              <a:latin typeface="Calibri" panose="020F0502020204030204" pitchFamily="34" charset="0"/>
              <a:ea typeface="等线" panose="020B0503020204020204" pitchFamily="2"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a:extLst>
              <a:ext uri="{FF2B5EF4-FFF2-40B4-BE49-F238E27FC236}">
                <a16:creationId xmlns:a16="http://schemas.microsoft.com/office/drawing/2014/main" id="{03FF1D6B-05E2-4116-BB0D-82629207941B}"/>
              </a:ext>
            </a:extLst>
          </p:cNvPr>
          <p:cNvSpPr>
            <a:spLocks noGrp="1" noRot="1" noChangeAspect="1" noChangeArrowheads="1" noTextEdit="1"/>
          </p:cNvSpPr>
          <p:nvPr>
            <p:ph type="sldImg" idx="4294967295"/>
          </p:nvPr>
        </p:nvSpPr>
        <p:spPr bwMode="auto">
          <a:ln>
            <a:solidFill>
              <a:srgbClr val="000000"/>
            </a:solidFill>
            <a:miter lim="800000"/>
            <a:headEnd/>
            <a:tailEnd/>
          </a:ln>
        </p:spPr>
      </p:sp>
      <p:sp>
        <p:nvSpPr>
          <p:cNvPr id="48130" name="Notes Placeholder 2">
            <a:extLst>
              <a:ext uri="{FF2B5EF4-FFF2-40B4-BE49-F238E27FC236}">
                <a16:creationId xmlns:a16="http://schemas.microsoft.com/office/drawing/2014/main" id="{3C3270E0-3FDB-4304-8019-1E77E383688E}"/>
              </a:ext>
            </a:extLst>
          </p:cNvPr>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en-US" sz="1200" kern="1200" dirty="0">
                <a:solidFill>
                  <a:schemeClr val="tx1"/>
                </a:solidFill>
                <a:effectLst/>
                <a:latin typeface="+mn-lt"/>
                <a:ea typeface="SimSun" panose="02010600030101010101" pitchFamily="2" charset="-122"/>
                <a:cs typeface="宋体" charset="0"/>
              </a:rPr>
              <a:t>Investors focus on the future.</a:t>
            </a:r>
            <a:endParaRPr kumimoji="1" lang="en-GB" sz="1200" kern="1200" dirty="0">
              <a:solidFill>
                <a:schemeClr val="tx1"/>
              </a:solidFill>
              <a:effectLst/>
              <a:latin typeface="+mn-lt"/>
              <a:ea typeface="SimSun" panose="02010600030101010101" pitchFamily="2" charset="-122"/>
              <a:cs typeface="宋体" charset="0"/>
            </a:endParaRPr>
          </a:p>
          <a:p>
            <a:r>
              <a:rPr kumimoji="1" lang="zh-CN" altLang="en-US" sz="1200" kern="1200" dirty="0">
                <a:solidFill>
                  <a:schemeClr val="tx1"/>
                </a:solidFill>
                <a:effectLst/>
                <a:latin typeface="+mn-lt"/>
                <a:ea typeface="SimSun" panose="02010600030101010101" pitchFamily="2" charset="-122"/>
                <a:cs typeface="宋体" charset="0"/>
              </a:rPr>
              <a:t>投资者面向未来。</a:t>
            </a:r>
            <a:endParaRPr kumimoji="1" lang="en-GB" sz="1200" kern="1200" dirty="0">
              <a:solidFill>
                <a:schemeClr val="tx1"/>
              </a:solidFill>
              <a:effectLst/>
              <a:latin typeface="+mn-lt"/>
              <a:ea typeface="SimSun" panose="02010600030101010101" pitchFamily="2" charset="-122"/>
              <a:cs typeface="宋体" charset="0"/>
            </a:endParaRPr>
          </a:p>
          <a:p>
            <a:endParaRPr kumimoji="1" lang="en-US" sz="1200" kern="1200" dirty="0">
              <a:solidFill>
                <a:schemeClr val="tx1"/>
              </a:solidFill>
              <a:effectLst/>
              <a:latin typeface="+mn-lt"/>
              <a:ea typeface="SimSun" panose="02010600030101010101" pitchFamily="2" charset="-122"/>
              <a:cs typeface="宋体" charset="0"/>
            </a:endParaRPr>
          </a:p>
          <a:p>
            <a:r>
              <a:rPr kumimoji="1" lang="en-US" sz="1200" kern="1200" dirty="0">
                <a:solidFill>
                  <a:schemeClr val="tx1"/>
                </a:solidFill>
                <a:effectLst/>
                <a:latin typeface="+mn-lt"/>
                <a:ea typeface="SimSun" panose="02010600030101010101" pitchFamily="2" charset="-122"/>
                <a:cs typeface="宋体" charset="0"/>
              </a:rPr>
              <a:t>But they require the necessary signals to back their conviction with their capital. So that the private sector provides and receives these signals, two components are needed:</a:t>
            </a:r>
            <a:endParaRPr kumimoji="1" lang="en-GB" sz="1200" kern="1200" dirty="0">
              <a:solidFill>
                <a:schemeClr val="tx1"/>
              </a:solidFill>
              <a:effectLst/>
              <a:latin typeface="+mn-lt"/>
              <a:ea typeface="SimSun" panose="02010600030101010101" pitchFamily="2" charset="-122"/>
              <a:cs typeface="宋体" charset="0"/>
            </a:endParaRPr>
          </a:p>
          <a:p>
            <a:r>
              <a:rPr kumimoji="1" lang="zh-CN" altLang="en-US" sz="1200" kern="1200" dirty="0">
                <a:solidFill>
                  <a:schemeClr val="tx1"/>
                </a:solidFill>
                <a:effectLst/>
                <a:latin typeface="+mn-lt"/>
                <a:ea typeface="SimSun" panose="02010600030101010101" pitchFamily="2" charset="-122"/>
                <a:cs typeface="宋体" charset="0"/>
              </a:rPr>
              <a:t>但是他们需要必要的信号来支持他们对资本的信心。所以私营部门提供并接收这些信号，需要两个组成部分：</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pPr marL="228600" indent="-228600">
              <a:buFont typeface="+mj-lt"/>
              <a:buAutoNum type="arabicPeriod"/>
            </a:pPr>
            <a:r>
              <a:rPr kumimoji="1" lang="en-US" sz="1200" kern="1200" dirty="0">
                <a:solidFill>
                  <a:schemeClr val="tx1"/>
                </a:solidFill>
                <a:effectLst/>
                <a:latin typeface="+mn-lt"/>
                <a:ea typeface="SimSun" panose="02010600030101010101" pitchFamily="2" charset="-122"/>
                <a:cs typeface="+mn-cs"/>
              </a:rPr>
              <a:t>Translation of climate policy into company-level impacts. Carbon Tracker’s market-based scenario analysis, through carbon cost curves, demonstrate that this is possible. </a:t>
            </a:r>
          </a:p>
          <a:p>
            <a:pPr marL="0" indent="0">
              <a:buFont typeface="+mj-lt"/>
              <a:buNone/>
            </a:pPr>
            <a:endParaRPr kumimoji="1" lang="en-GB" sz="1200" kern="1200" dirty="0">
              <a:solidFill>
                <a:schemeClr val="tx1"/>
              </a:solidFill>
              <a:effectLst/>
              <a:latin typeface="+mn-lt"/>
              <a:ea typeface="SimSun" panose="02010600030101010101" pitchFamily="2" charset="-122"/>
              <a:cs typeface="+mn-cs"/>
            </a:endParaRPr>
          </a:p>
          <a:p>
            <a:pPr marL="0" indent="0">
              <a:buFont typeface="+mj-lt"/>
              <a:buNone/>
            </a:pPr>
            <a:r>
              <a:rPr kumimoji="1" lang="zh-CN" altLang="en-US" sz="1200" kern="1200" dirty="0">
                <a:solidFill>
                  <a:schemeClr val="tx1"/>
                </a:solidFill>
                <a:effectLst/>
                <a:latin typeface="+mn-lt"/>
                <a:ea typeface="SimSun" panose="02010600030101010101" pitchFamily="2" charset="-122"/>
                <a:cs typeface="宋体" charset="0"/>
              </a:rPr>
              <a:t>把气候政策转化成对公司层面的影响。 通过碳成本曲线，</a:t>
            </a:r>
            <a:r>
              <a:rPr kumimoji="1" lang="en-US" sz="1200" kern="1200" dirty="0">
                <a:solidFill>
                  <a:schemeClr val="tx1"/>
                </a:solidFill>
                <a:effectLst/>
                <a:latin typeface="+mn-lt"/>
                <a:ea typeface="SimSun" panose="02010600030101010101" pitchFamily="2" charset="-122"/>
                <a:cs typeface="宋体" charset="0"/>
              </a:rPr>
              <a:t>Carbon Tracker(</a:t>
            </a:r>
            <a:r>
              <a:rPr kumimoji="1" lang="zh-CN" altLang="en-US" sz="1200" kern="1200" dirty="0">
                <a:solidFill>
                  <a:schemeClr val="tx1"/>
                </a:solidFill>
                <a:effectLst/>
                <a:latin typeface="+mn-lt"/>
                <a:ea typeface="SimSun" panose="02010600030101010101" pitchFamily="2" charset="-122"/>
                <a:cs typeface="宋体" charset="0"/>
              </a:rPr>
              <a:t>碳追踪</a:t>
            </a:r>
            <a:r>
              <a:rPr kumimoji="1" lang="en-US" sz="1200" kern="1200" dirty="0">
                <a:solidFill>
                  <a:schemeClr val="tx1"/>
                </a:solidFill>
                <a:effectLst/>
                <a:latin typeface="+mn-lt"/>
                <a:ea typeface="SimSun" panose="02010600030101010101" pitchFamily="2" charset="-122"/>
                <a:cs typeface="宋体" charset="0"/>
              </a:rPr>
              <a:t>)</a:t>
            </a:r>
            <a:r>
              <a:rPr kumimoji="1" lang="zh-CN" altLang="en-US" sz="1200" kern="1200" dirty="0">
                <a:solidFill>
                  <a:schemeClr val="tx1"/>
                </a:solidFill>
                <a:effectLst/>
                <a:latin typeface="+mn-lt"/>
                <a:ea typeface="SimSun" panose="02010600030101010101" pitchFamily="2" charset="-122"/>
                <a:cs typeface="宋体" charset="0"/>
              </a:rPr>
              <a:t>基于市场的情景分析表明这是可能的。</a:t>
            </a:r>
            <a:endParaRPr kumimoji="1" lang="en-GB" altLang="zh-CN" sz="1200" kern="1200" dirty="0">
              <a:solidFill>
                <a:schemeClr val="tx1"/>
              </a:solidFill>
              <a:effectLst/>
              <a:latin typeface="+mn-lt"/>
              <a:ea typeface="SimSun" panose="02010600030101010101" pitchFamily="2" charset="-122"/>
              <a:cs typeface="宋体" charset="0"/>
            </a:endParaRPr>
          </a:p>
          <a:p>
            <a:pPr marL="228600" indent="-228600">
              <a:buFont typeface="+mj-lt"/>
              <a:buAutoNum type="arabicPeriod" startAt="2"/>
            </a:pPr>
            <a:r>
              <a:rPr kumimoji="1" lang="en-US" sz="1200" kern="1200" dirty="0">
                <a:solidFill>
                  <a:schemeClr val="tx1"/>
                </a:solidFill>
                <a:effectLst/>
                <a:latin typeface="+mn-lt"/>
                <a:ea typeface="SimSun" panose="02010600030101010101" pitchFamily="2" charset="-122"/>
                <a:cs typeface="+mn-cs"/>
              </a:rPr>
              <a:t>Improved company disclosure of the assumptions that underpin their strategy. As our analysis shows of the U.S. coal market shows, there is significant potential for company expectations to miss the mark. </a:t>
            </a:r>
            <a:endParaRPr kumimoji="1" lang="en-GB" sz="1200" kern="1200" dirty="0">
              <a:solidFill>
                <a:schemeClr val="tx1"/>
              </a:solidFill>
              <a:effectLst/>
              <a:latin typeface="+mn-lt"/>
              <a:ea typeface="SimSun" panose="02010600030101010101" pitchFamily="2" charset="-122"/>
              <a:cs typeface="+mn-cs"/>
            </a:endParaRPr>
          </a:p>
          <a:p>
            <a:pPr marL="0" indent="0">
              <a:buFont typeface="+mj-lt"/>
              <a:buNone/>
            </a:pPr>
            <a:r>
              <a:rPr kumimoji="1" lang="zh-CN" altLang="en-US" sz="1200" kern="1200" dirty="0">
                <a:solidFill>
                  <a:schemeClr val="tx1"/>
                </a:solidFill>
                <a:effectLst/>
                <a:latin typeface="+mn-lt"/>
                <a:ea typeface="SimSun" panose="02010600030101010101" pitchFamily="2" charset="-122"/>
                <a:cs typeface="宋体" charset="0"/>
              </a:rPr>
              <a:t>改进支持公司战略的假设的披露。如我们对美国煤炭市场的分析所示，公司的预期很可能是不准确的。</a:t>
            </a:r>
            <a:endParaRPr kumimoji="1" lang="en-GB" sz="1200" kern="1200" dirty="0">
              <a:solidFill>
                <a:schemeClr val="tx1"/>
              </a:solidFill>
              <a:effectLst/>
              <a:latin typeface="+mn-lt"/>
              <a:ea typeface="SimSun" panose="02010600030101010101" pitchFamily="2" charset="-122"/>
              <a:cs typeface="宋体" charset="0"/>
            </a:endParaRPr>
          </a:p>
          <a:p>
            <a:endParaRPr kumimoji="1" lang="en-US" sz="1200" kern="1200" dirty="0">
              <a:solidFill>
                <a:schemeClr val="tx1"/>
              </a:solidFill>
              <a:effectLst/>
              <a:latin typeface="+mn-lt"/>
              <a:ea typeface="SimSun" panose="02010600030101010101" pitchFamily="2" charset="-122"/>
              <a:cs typeface="宋体" charset="0"/>
            </a:endParaRPr>
          </a:p>
          <a:p>
            <a:r>
              <a:rPr kumimoji="1" lang="en-US" sz="1200" kern="1200" dirty="0">
                <a:solidFill>
                  <a:schemeClr val="tx1"/>
                </a:solidFill>
                <a:effectLst/>
                <a:latin typeface="+mn-lt"/>
                <a:ea typeface="SimSun" panose="02010600030101010101" pitchFamily="2" charset="-122"/>
                <a:cs typeface="宋体" charset="0"/>
              </a:rPr>
              <a:t>The recently published work of the FSB’s Task Force on Climate-related Financial Disclosure (TCFD) is an important step forward in building a market in improved disclosure. </a:t>
            </a:r>
            <a:endParaRPr kumimoji="1" lang="en-GB" sz="1200" kern="1200" dirty="0">
              <a:solidFill>
                <a:schemeClr val="tx1"/>
              </a:solidFill>
              <a:effectLst/>
              <a:latin typeface="+mn-lt"/>
              <a:ea typeface="SimSun" panose="02010600030101010101" pitchFamily="2" charset="-122"/>
              <a:cs typeface="宋体" charset="0"/>
            </a:endParaRPr>
          </a:p>
          <a:p>
            <a:r>
              <a:rPr kumimoji="1" lang="zh-CN" altLang="en-US" sz="1200" kern="1200" dirty="0">
                <a:solidFill>
                  <a:schemeClr val="tx1"/>
                </a:solidFill>
                <a:effectLst/>
                <a:latin typeface="+mn-lt"/>
                <a:ea typeface="SimSun" panose="02010600030101010101" pitchFamily="2" charset="-122"/>
                <a:cs typeface="宋体" charset="0"/>
              </a:rPr>
              <a:t>金融稳定委员会</a:t>
            </a:r>
            <a:r>
              <a:rPr kumimoji="1" lang="zh-CN" altLang="en-US" sz="800" kern="1200" dirty="0">
                <a:solidFill>
                  <a:schemeClr val="tx1"/>
                </a:solidFill>
                <a:effectLst/>
                <a:latin typeface="+mn-lt"/>
                <a:ea typeface="SimSun" panose="02010600030101010101" pitchFamily="2" charset="-122"/>
                <a:cs typeface="宋体" charset="0"/>
              </a:rPr>
              <a:t>（</a:t>
            </a:r>
            <a:r>
              <a:rPr kumimoji="1" lang="en-US" sz="1200" kern="1200" dirty="0">
                <a:solidFill>
                  <a:schemeClr val="tx1"/>
                </a:solidFill>
                <a:effectLst/>
                <a:latin typeface="+mn-lt"/>
                <a:ea typeface="SimSun" panose="02010600030101010101" pitchFamily="2" charset="-122"/>
                <a:cs typeface="宋体" charset="0"/>
              </a:rPr>
              <a:t>FSB</a:t>
            </a:r>
            <a:r>
              <a:rPr kumimoji="1" lang="zh-CN" altLang="en-US" sz="1200" kern="1200" dirty="0">
                <a:solidFill>
                  <a:schemeClr val="tx1"/>
                </a:solidFill>
                <a:effectLst/>
                <a:latin typeface="+mn-lt"/>
                <a:ea typeface="SimSun" panose="02010600030101010101" pitchFamily="2" charset="-122"/>
                <a:cs typeface="宋体" charset="0"/>
              </a:rPr>
              <a:t>）的气候相关金融披露工作组</a:t>
            </a:r>
            <a:r>
              <a:rPr kumimoji="1" lang="en-US" sz="1200" kern="1200" dirty="0">
                <a:solidFill>
                  <a:schemeClr val="tx1"/>
                </a:solidFill>
                <a:effectLst/>
                <a:latin typeface="+mn-lt"/>
                <a:ea typeface="SimSun" panose="02010600030101010101" pitchFamily="2" charset="-122"/>
                <a:cs typeface="宋体" charset="0"/>
              </a:rPr>
              <a:t> (TCFD)</a:t>
            </a:r>
            <a:r>
              <a:rPr kumimoji="1" lang="zh-CN" altLang="en-US" sz="1200" kern="1200" dirty="0">
                <a:solidFill>
                  <a:schemeClr val="tx1"/>
                </a:solidFill>
                <a:effectLst/>
                <a:latin typeface="+mn-lt"/>
                <a:ea typeface="SimSun" panose="02010600030101010101" pitchFamily="2" charset="-122"/>
                <a:cs typeface="宋体" charset="0"/>
              </a:rPr>
              <a:t>最近公布的工作在建立一个披露更完善的市场上向前迈出了重要一步。</a:t>
            </a:r>
            <a:endParaRPr kumimoji="1" lang="en-GB" sz="1200" kern="1200" dirty="0">
              <a:solidFill>
                <a:schemeClr val="tx1"/>
              </a:solidFill>
              <a:effectLst/>
              <a:latin typeface="+mn-lt"/>
              <a:ea typeface="SimSun" panose="02010600030101010101" pitchFamily="2" charset="-122"/>
              <a:cs typeface="宋体" charset="0"/>
            </a:endParaRPr>
          </a:p>
        </p:txBody>
      </p:sp>
      <p:sp>
        <p:nvSpPr>
          <p:cNvPr id="48131" name="Slide Number Placeholder 3">
            <a:extLst>
              <a:ext uri="{FF2B5EF4-FFF2-40B4-BE49-F238E27FC236}">
                <a16:creationId xmlns:a16="http://schemas.microsoft.com/office/drawing/2014/main" id="{79F04220-4DF3-488E-9EA4-5A1DF896415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fld id="{8B24919E-6B88-4015-ACFC-D47786B92F53}" type="slidenum">
              <a:rPr kumimoji="0" lang="en-GB" altLang="zh-CN" sz="1200">
                <a:latin typeface="Calibri" panose="020F0502020204030204" pitchFamily="34" charset="0"/>
                <a:ea typeface="等线" panose="020B0503020204020204" pitchFamily="2" charset="-122"/>
              </a:rPr>
              <a:pPr/>
              <a:t>14</a:t>
            </a:fld>
            <a:endParaRPr kumimoji="0" lang="en-GB" altLang="zh-CN" sz="1200">
              <a:latin typeface="Calibri" panose="020F0502020204030204" pitchFamily="34" charset="0"/>
              <a:ea typeface="等线" panose="020B0503020204020204" pitchFamily="2"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a:extLst>
              <a:ext uri="{FF2B5EF4-FFF2-40B4-BE49-F238E27FC236}">
                <a16:creationId xmlns:a16="http://schemas.microsoft.com/office/drawing/2014/main" id="{709397D1-371A-4341-B5EF-2E1C96559A8F}"/>
              </a:ext>
            </a:extLst>
          </p:cNvPr>
          <p:cNvSpPr>
            <a:spLocks noGrp="1" noRot="1" noChangeAspect="1" noChangeArrowheads="1" noTextEdit="1"/>
          </p:cNvSpPr>
          <p:nvPr>
            <p:ph type="sldImg" idx="4294967295"/>
          </p:nvPr>
        </p:nvSpPr>
        <p:spPr bwMode="auto">
          <a:ln>
            <a:solidFill>
              <a:srgbClr val="000000"/>
            </a:solidFill>
            <a:miter lim="800000"/>
            <a:headEnd/>
            <a:tailEnd/>
          </a:ln>
        </p:spPr>
      </p:sp>
      <p:sp>
        <p:nvSpPr>
          <p:cNvPr id="50178" name="Notes Placeholder 2">
            <a:extLst>
              <a:ext uri="{FF2B5EF4-FFF2-40B4-BE49-F238E27FC236}">
                <a16:creationId xmlns:a16="http://schemas.microsoft.com/office/drawing/2014/main" id="{1A75CE45-1C7A-43AE-AC59-BF0F05D96B7C}"/>
              </a:ext>
            </a:extLst>
          </p:cNvPr>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en-US" sz="1200" kern="1200" dirty="0">
                <a:solidFill>
                  <a:schemeClr val="tx1"/>
                </a:solidFill>
                <a:effectLst/>
                <a:latin typeface="+mn-lt"/>
                <a:ea typeface="SimSun" panose="02010600030101010101" pitchFamily="2" charset="-122"/>
                <a:cs typeface="宋体" charset="0"/>
              </a:rPr>
              <a:t>It is also clear that there are financial incentives in transitioning away from fossil fuels, not only at the macro-economic level, but at the company-level, too.</a:t>
            </a:r>
            <a:endParaRPr kumimoji="1" lang="en-GB" sz="1200" kern="1200" dirty="0">
              <a:solidFill>
                <a:schemeClr val="tx1"/>
              </a:solidFill>
              <a:effectLst/>
              <a:latin typeface="+mn-lt"/>
              <a:ea typeface="SimSun" panose="02010600030101010101" pitchFamily="2" charset="-122"/>
              <a:cs typeface="宋体" charset="0"/>
            </a:endParaRPr>
          </a:p>
          <a:p>
            <a:r>
              <a:rPr kumimoji="1" lang="zh-CN" altLang="en-US" sz="1200" kern="1200" dirty="0">
                <a:solidFill>
                  <a:schemeClr val="tx1"/>
                </a:solidFill>
                <a:effectLst/>
                <a:latin typeface="+mn-lt"/>
                <a:ea typeface="SimSun" panose="02010600030101010101" pitchFamily="2" charset="-122"/>
                <a:cs typeface="宋体" charset="0"/>
              </a:rPr>
              <a:t>显然在远离化石燃料的转型上也有金融激励，不仅是在宏观经济层面，还包括在公司层面。</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US" sz="1200" kern="1200" dirty="0">
                <a:solidFill>
                  <a:schemeClr val="tx1"/>
                </a:solidFill>
                <a:effectLst/>
                <a:latin typeface="+mn-lt"/>
                <a:ea typeface="SimSun" panose="02010600030101010101" pitchFamily="2" charset="-122"/>
                <a:cs typeface="宋体" charset="0"/>
              </a:rPr>
              <a:t>Our analysis of potential production from the oil and gas majors indicates that simply constraining capital to only the lowest cost, and often therefore the lowest carbon, projects, a company can be worth more to its investors in the future. </a:t>
            </a:r>
            <a:endParaRPr kumimoji="1" lang="en-GB" sz="1200" kern="1200" dirty="0">
              <a:solidFill>
                <a:schemeClr val="tx1"/>
              </a:solidFill>
              <a:effectLst/>
              <a:latin typeface="+mn-lt"/>
              <a:ea typeface="SimSun" panose="02010600030101010101" pitchFamily="2" charset="-122"/>
              <a:cs typeface="宋体" charset="0"/>
            </a:endParaRPr>
          </a:p>
          <a:p>
            <a:r>
              <a:rPr kumimoji="1" lang="zh-CN" altLang="en-US" sz="1200" kern="1200" dirty="0">
                <a:solidFill>
                  <a:schemeClr val="tx1"/>
                </a:solidFill>
                <a:effectLst/>
                <a:latin typeface="+mn-lt"/>
                <a:ea typeface="SimSun" panose="02010600030101010101" pitchFamily="2" charset="-122"/>
                <a:cs typeface="宋体" charset="0"/>
              </a:rPr>
              <a:t>我们对油气巨头的潜在产量分析显示，仅仅是驱使资本投向成本最低，往往也因此是碳排放最低的项目，一家公司就能在未来为其投资者带来更高的市值。</a:t>
            </a:r>
            <a:endParaRPr kumimoji="1" lang="en-GB" sz="1200" kern="1200" dirty="0">
              <a:solidFill>
                <a:schemeClr val="tx1"/>
              </a:solidFill>
              <a:effectLst/>
              <a:latin typeface="+mn-lt"/>
              <a:ea typeface="SimSun" panose="02010600030101010101" pitchFamily="2" charset="-122"/>
              <a:cs typeface="宋体" charset="0"/>
            </a:endParaRPr>
          </a:p>
          <a:p>
            <a:r>
              <a:rPr kumimoji="1" lang="en-US" sz="1200" kern="1200" dirty="0">
                <a:solidFill>
                  <a:schemeClr val="tx1"/>
                </a:solidFill>
                <a:effectLst/>
                <a:latin typeface="+mn-lt"/>
                <a:ea typeface="SimSun" panose="02010600030101010101" pitchFamily="2" charset="-122"/>
                <a:cs typeface="宋体" charset="0"/>
              </a:rPr>
              <a:t> </a:t>
            </a:r>
            <a:endParaRPr kumimoji="1" lang="en-GB" sz="1200" kern="1200" dirty="0">
              <a:solidFill>
                <a:schemeClr val="tx1"/>
              </a:solidFill>
              <a:effectLst/>
              <a:latin typeface="+mn-lt"/>
              <a:ea typeface="SimSun" panose="02010600030101010101" pitchFamily="2" charset="-122"/>
              <a:cs typeface="宋体" charset="0"/>
            </a:endParaRPr>
          </a:p>
          <a:p>
            <a:r>
              <a:rPr kumimoji="1" lang="en-US" sz="1200" kern="1200" dirty="0">
                <a:solidFill>
                  <a:schemeClr val="tx1"/>
                </a:solidFill>
                <a:effectLst/>
                <a:latin typeface="+mn-lt"/>
                <a:ea typeface="SimSun" panose="02010600030101010101" pitchFamily="2" charset="-122"/>
                <a:cs typeface="宋体" charset="0"/>
              </a:rPr>
              <a:t>The key message is: regardless of how the oil price might move up and down, energy markets are changing materially, which requires prudent spending of investors’ capital. </a:t>
            </a:r>
            <a:endParaRPr kumimoji="1" lang="en-GB" sz="1200" kern="1200" dirty="0">
              <a:solidFill>
                <a:schemeClr val="tx1"/>
              </a:solidFill>
              <a:effectLst/>
              <a:latin typeface="+mn-lt"/>
              <a:ea typeface="SimSun" panose="02010600030101010101" pitchFamily="2" charset="-122"/>
              <a:cs typeface="宋体" charset="0"/>
            </a:endParaRPr>
          </a:p>
          <a:p>
            <a:r>
              <a:rPr kumimoji="1" lang="zh-CN" altLang="en-US" sz="1200" kern="1200" dirty="0">
                <a:solidFill>
                  <a:schemeClr val="tx1"/>
                </a:solidFill>
                <a:effectLst/>
                <a:latin typeface="+mn-lt"/>
                <a:ea typeface="SimSun" panose="02010600030101010101" pitchFamily="2" charset="-122"/>
                <a:cs typeface="宋体" charset="0"/>
              </a:rPr>
              <a:t>关键讯息：不管油价如何波动，能源市场都在发生重大变化，这要求我们谨慎使用投资者的资本。</a:t>
            </a:r>
            <a:endParaRPr kumimoji="1" lang="en-GB" sz="1200" kern="1200" dirty="0">
              <a:solidFill>
                <a:schemeClr val="tx1"/>
              </a:solidFill>
              <a:effectLst/>
              <a:latin typeface="+mn-lt"/>
              <a:ea typeface="SimSun" panose="02010600030101010101" pitchFamily="2" charset="-122"/>
              <a:cs typeface="宋体" charset="0"/>
            </a:endParaRPr>
          </a:p>
        </p:txBody>
      </p:sp>
      <p:sp>
        <p:nvSpPr>
          <p:cNvPr id="50179" name="Slide Number Placeholder 3">
            <a:extLst>
              <a:ext uri="{FF2B5EF4-FFF2-40B4-BE49-F238E27FC236}">
                <a16:creationId xmlns:a16="http://schemas.microsoft.com/office/drawing/2014/main" id="{97C8D269-63D7-418E-AEDB-24C59AC224B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fld id="{EF94152F-1D0B-470D-B0C6-3C0BE32C9096}" type="slidenum">
              <a:rPr kumimoji="0" lang="en-GB" altLang="zh-CN" sz="1200">
                <a:latin typeface="Calibri" panose="020F0502020204030204" pitchFamily="34" charset="0"/>
                <a:ea typeface="等线" panose="020B0503020204020204" pitchFamily="2" charset="-122"/>
              </a:rPr>
              <a:pPr/>
              <a:t>15</a:t>
            </a:fld>
            <a:endParaRPr kumimoji="0" lang="en-GB" altLang="zh-CN" sz="1200">
              <a:latin typeface="Calibri" panose="020F0502020204030204" pitchFamily="34" charset="0"/>
              <a:ea typeface="等线" panose="020B0503020204020204" pitchFamily="2"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a:extLst>
              <a:ext uri="{FF2B5EF4-FFF2-40B4-BE49-F238E27FC236}">
                <a16:creationId xmlns:a16="http://schemas.microsoft.com/office/drawing/2014/main" id="{BAC48F4C-B775-4642-A716-619B6E258F80}"/>
              </a:ext>
            </a:extLst>
          </p:cNvPr>
          <p:cNvSpPr>
            <a:spLocks noGrp="1" noRot="1" noChangeAspect="1" noChangeArrowheads="1" noTextEdit="1"/>
          </p:cNvSpPr>
          <p:nvPr>
            <p:ph type="sldImg" idx="4294967295"/>
          </p:nvPr>
        </p:nvSpPr>
        <p:spPr bwMode="auto">
          <a:ln>
            <a:solidFill>
              <a:srgbClr val="000000"/>
            </a:solidFill>
            <a:miter lim="800000"/>
            <a:headEnd/>
            <a:tailEnd/>
          </a:ln>
        </p:spPr>
      </p:sp>
      <p:sp>
        <p:nvSpPr>
          <p:cNvPr id="52226" name="Notes Placeholder 2">
            <a:extLst>
              <a:ext uri="{FF2B5EF4-FFF2-40B4-BE49-F238E27FC236}">
                <a16:creationId xmlns:a16="http://schemas.microsoft.com/office/drawing/2014/main" id="{1B494D50-07EF-480E-80FF-3547687349EE}"/>
              </a:ext>
            </a:extLst>
          </p:cNvPr>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en-GB" sz="1200" kern="1200" dirty="0">
                <a:solidFill>
                  <a:schemeClr val="tx1"/>
                </a:solidFill>
                <a:effectLst/>
                <a:latin typeface="+mn-lt"/>
                <a:ea typeface="SimSun" panose="02010600030101010101" pitchFamily="2" charset="-122"/>
                <a:cs typeface="宋体" charset="0"/>
              </a:rPr>
              <a:t>We would like to offer three simple concluding thoughts:</a:t>
            </a:r>
          </a:p>
          <a:p>
            <a:r>
              <a:rPr kumimoji="1" lang="zh-CN" altLang="en-US" sz="1200" kern="1200" dirty="0">
                <a:solidFill>
                  <a:schemeClr val="tx1"/>
                </a:solidFill>
                <a:effectLst/>
                <a:latin typeface="+mn-lt"/>
                <a:ea typeface="SimSun" panose="02010600030101010101" pitchFamily="2" charset="-122"/>
                <a:cs typeface="宋体" charset="0"/>
              </a:rPr>
              <a:t>我们得出三点简单的结论：</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First, the private sector and financial markets are key to developing a sustainable energy system.   </a:t>
            </a:r>
          </a:p>
          <a:p>
            <a:r>
              <a:rPr kumimoji="1" lang="zh-CN" altLang="en-US" sz="1200" kern="1200" dirty="0">
                <a:solidFill>
                  <a:schemeClr val="tx1"/>
                </a:solidFill>
                <a:effectLst/>
                <a:latin typeface="+mn-lt"/>
                <a:ea typeface="SimSun" panose="02010600030101010101" pitchFamily="2" charset="-122"/>
                <a:cs typeface="宋体" charset="0"/>
              </a:rPr>
              <a:t>第一，私营部门和金融市场是发展可持续能源体系的关键。</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Second, investors are forward looking, but they require true pricing of market risks to deploy capital. Here, we think of the basket of risks including technological and digital disruption as well as unforeseen policy and regulatory action.</a:t>
            </a:r>
          </a:p>
          <a:p>
            <a:r>
              <a:rPr kumimoji="1" lang="zh-CN" altLang="en-US" sz="1200" kern="1200" dirty="0">
                <a:solidFill>
                  <a:schemeClr val="tx1"/>
                </a:solidFill>
                <a:effectLst/>
                <a:latin typeface="+mn-lt"/>
                <a:ea typeface="SimSun" panose="02010600030101010101" pitchFamily="2" charset="-122"/>
                <a:cs typeface="宋体" charset="0"/>
              </a:rPr>
              <a:t>第二，投资者具备前瞻性的视野，但是他们要求获得市场风险的真正定价以部署资本 。在这里，我们考虑包括技术和数字颠覆在内的一篮子风险，以及不可预见的政策和监管措施。</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And finally, as Governor Mark Carney has outlined, improved disclosure can help to make a market in climate-related financial disclosure.</a:t>
            </a:r>
          </a:p>
          <a:p>
            <a:r>
              <a:rPr kumimoji="1" lang="zh-CN" altLang="en-US" sz="1200" kern="1200" dirty="0">
                <a:solidFill>
                  <a:schemeClr val="tx1"/>
                </a:solidFill>
                <a:effectLst/>
                <a:latin typeface="+mn-lt"/>
                <a:ea typeface="SimSun" panose="02010600030101010101" pitchFamily="2" charset="-122"/>
                <a:cs typeface="宋体" charset="0"/>
              </a:rPr>
              <a:t>最后，英国央行行长马克</a:t>
            </a:r>
            <a:r>
              <a:rPr kumimoji="1" lang="en-GB" sz="1200" kern="1200" dirty="0">
                <a:solidFill>
                  <a:schemeClr val="tx1"/>
                </a:solidFill>
                <a:effectLst/>
                <a:latin typeface="+mn-lt"/>
                <a:ea typeface="SimSun" panose="02010600030101010101" pitchFamily="2" charset="-122"/>
                <a:cs typeface="宋体" charset="0"/>
              </a:rPr>
              <a:t>-</a:t>
            </a:r>
            <a:r>
              <a:rPr kumimoji="1" lang="zh-CN" altLang="en-US" sz="1200" kern="1200" dirty="0">
                <a:solidFill>
                  <a:schemeClr val="tx1"/>
                </a:solidFill>
                <a:effectLst/>
                <a:latin typeface="+mn-lt"/>
                <a:ea typeface="SimSun" panose="02010600030101010101" pitchFamily="2" charset="-122"/>
                <a:cs typeface="宋体" charset="0"/>
              </a:rPr>
              <a:t>卡尼</a:t>
            </a:r>
            <a:r>
              <a:rPr kumimoji="1" lang="en-US" sz="1200" kern="1200" dirty="0" err="1">
                <a:solidFill>
                  <a:schemeClr val="tx1"/>
                </a:solidFill>
                <a:effectLst/>
                <a:latin typeface="+mn-lt"/>
                <a:ea typeface="SimSun" panose="02010600030101010101" pitchFamily="2" charset="-122"/>
                <a:cs typeface="宋体" charset="0"/>
              </a:rPr>
              <a:t>表示</a:t>
            </a:r>
            <a:r>
              <a:rPr kumimoji="1" lang="en-US" sz="1200" kern="1200" dirty="0">
                <a:solidFill>
                  <a:schemeClr val="tx1"/>
                </a:solidFill>
                <a:effectLst/>
                <a:latin typeface="+mn-lt"/>
                <a:ea typeface="SimSun" panose="02010600030101010101" pitchFamily="2" charset="-122"/>
                <a:cs typeface="宋体" charset="0"/>
              </a:rPr>
              <a:t>，</a:t>
            </a:r>
            <a:r>
              <a:rPr kumimoji="1" lang="zh-CN" altLang="en-US" sz="1200" kern="1200" dirty="0">
                <a:solidFill>
                  <a:schemeClr val="tx1"/>
                </a:solidFill>
                <a:effectLst/>
                <a:latin typeface="+mn-lt"/>
                <a:ea typeface="SimSun" panose="02010600030101010101" pitchFamily="2" charset="-122"/>
                <a:cs typeface="宋体" charset="0"/>
              </a:rPr>
              <a:t>更完善的</a:t>
            </a:r>
            <a:r>
              <a:rPr kumimoji="1" lang="en-US" sz="1200" kern="1200" dirty="0" err="1">
                <a:solidFill>
                  <a:schemeClr val="tx1"/>
                </a:solidFill>
                <a:effectLst/>
                <a:latin typeface="+mn-lt"/>
                <a:ea typeface="SimSun" panose="02010600030101010101" pitchFamily="2" charset="-122"/>
                <a:cs typeface="宋体" charset="0"/>
              </a:rPr>
              <a:t>披露</a:t>
            </a:r>
            <a:r>
              <a:rPr kumimoji="1" lang="zh-CN" altLang="en-US" sz="1200" kern="1200" dirty="0">
                <a:solidFill>
                  <a:schemeClr val="tx1"/>
                </a:solidFill>
                <a:effectLst/>
                <a:latin typeface="+mn-lt"/>
                <a:ea typeface="SimSun" panose="02010600030101010101" pitchFamily="2" charset="-122"/>
                <a:cs typeface="宋体" charset="0"/>
              </a:rPr>
              <a:t>有助于建立一个气候相关金融披露市场。</a:t>
            </a:r>
            <a:endParaRPr kumimoji="1" lang="en-GB" sz="1200" kern="1200" dirty="0">
              <a:solidFill>
                <a:schemeClr val="tx1"/>
              </a:solidFill>
              <a:effectLst/>
              <a:latin typeface="+mn-lt"/>
              <a:ea typeface="SimSun" panose="02010600030101010101" pitchFamily="2" charset="-122"/>
              <a:cs typeface="宋体" charset="0"/>
            </a:endParaRPr>
          </a:p>
        </p:txBody>
      </p:sp>
      <p:sp>
        <p:nvSpPr>
          <p:cNvPr id="52227" name="Slide Number Placeholder 3">
            <a:extLst>
              <a:ext uri="{FF2B5EF4-FFF2-40B4-BE49-F238E27FC236}">
                <a16:creationId xmlns:a16="http://schemas.microsoft.com/office/drawing/2014/main" id="{81E1722D-9C8E-4034-B737-0BA2A10C304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fld id="{F70FA7A2-3B3D-4BEB-A7F3-49DDA1E13CC6}" type="slidenum">
              <a:rPr kumimoji="0" lang="en-GB" altLang="zh-CN" sz="1200">
                <a:latin typeface="Calibri" panose="020F0502020204030204" pitchFamily="34" charset="0"/>
                <a:ea typeface="等线" panose="020B0503020204020204" pitchFamily="2" charset="-122"/>
              </a:rPr>
              <a:pPr/>
              <a:t>16</a:t>
            </a:fld>
            <a:endParaRPr kumimoji="0" lang="en-GB" altLang="zh-CN" sz="1200">
              <a:latin typeface="Calibri" panose="020F0502020204030204" pitchFamily="34" charset="0"/>
              <a:ea typeface="等线" panose="020B0503020204020204" pitchFamily="2" charset="-12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a:extLst>
              <a:ext uri="{FF2B5EF4-FFF2-40B4-BE49-F238E27FC236}">
                <a16:creationId xmlns:a16="http://schemas.microsoft.com/office/drawing/2014/main" id="{F77D3C87-8C9E-471B-953B-2290E9CBB76B}"/>
              </a:ext>
            </a:extLst>
          </p:cNvPr>
          <p:cNvSpPr>
            <a:spLocks noGrp="1" noRot="1" noChangeAspect="1" noChangeArrowheads="1" noTextEdit="1"/>
          </p:cNvSpPr>
          <p:nvPr>
            <p:ph type="sldImg" idx="4294967295"/>
          </p:nvPr>
        </p:nvSpPr>
        <p:spPr bwMode="auto">
          <a:ln>
            <a:solidFill>
              <a:srgbClr val="000000"/>
            </a:solidFill>
            <a:miter lim="800000"/>
            <a:headEnd/>
            <a:tailEnd/>
          </a:ln>
        </p:spPr>
      </p:sp>
      <p:sp>
        <p:nvSpPr>
          <p:cNvPr id="54274" name="Notes Placeholder 2">
            <a:extLst>
              <a:ext uri="{FF2B5EF4-FFF2-40B4-BE49-F238E27FC236}">
                <a16:creationId xmlns:a16="http://schemas.microsoft.com/office/drawing/2014/main" id="{0FCDD095-CF14-4FEE-A94D-AFE926033423}"/>
              </a:ext>
            </a:extLst>
          </p:cNvPr>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GB" altLang="zh-CN"/>
              <a:t>Thank you for listening.</a:t>
            </a:r>
          </a:p>
        </p:txBody>
      </p:sp>
      <p:sp>
        <p:nvSpPr>
          <p:cNvPr id="54275" name="Slide Number Placeholder 3">
            <a:extLst>
              <a:ext uri="{FF2B5EF4-FFF2-40B4-BE49-F238E27FC236}">
                <a16:creationId xmlns:a16="http://schemas.microsoft.com/office/drawing/2014/main" id="{59DD13AF-C7A2-4992-B73D-1C6B37A0897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fld id="{B37B268B-46BB-4235-A712-97F4080DD337}" type="slidenum">
              <a:rPr kumimoji="0" lang="en-GB" altLang="zh-CN" sz="1200">
                <a:latin typeface="Calibri" panose="020F0502020204030204" pitchFamily="34" charset="0"/>
                <a:ea typeface="等线" panose="020B0503020204020204" pitchFamily="2" charset="-122"/>
              </a:rPr>
              <a:pPr/>
              <a:t>17</a:t>
            </a:fld>
            <a:endParaRPr kumimoji="0" lang="en-GB" altLang="zh-CN" sz="1200">
              <a:latin typeface="Calibri" panose="020F0502020204030204" pitchFamily="34" charset="0"/>
              <a:ea typeface="等线" panose="020B0503020204020204"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a:extLst>
              <a:ext uri="{FF2B5EF4-FFF2-40B4-BE49-F238E27FC236}">
                <a16:creationId xmlns:a16="http://schemas.microsoft.com/office/drawing/2014/main" id="{15E6E892-737E-4C4A-8632-DA050C845D08}"/>
              </a:ext>
            </a:extLst>
          </p:cNvPr>
          <p:cNvSpPr>
            <a:spLocks noGrp="1" noRot="1" noChangeAspect="1" noChangeArrowheads="1" noTextEdit="1"/>
          </p:cNvSpPr>
          <p:nvPr>
            <p:ph type="sldImg" idx="4294967295"/>
          </p:nvPr>
        </p:nvSpPr>
        <p:spPr bwMode="auto">
          <a:ln>
            <a:solidFill>
              <a:srgbClr val="000000"/>
            </a:solidFill>
            <a:miter lim="800000"/>
            <a:headEnd/>
            <a:tailEnd/>
          </a:ln>
        </p:spPr>
      </p:sp>
      <p:sp>
        <p:nvSpPr>
          <p:cNvPr id="23554" name="Notes Placeholder 2">
            <a:extLst>
              <a:ext uri="{FF2B5EF4-FFF2-40B4-BE49-F238E27FC236}">
                <a16:creationId xmlns:a16="http://schemas.microsoft.com/office/drawing/2014/main" id="{E528348A-5A25-4657-91C3-A32F460239C2}"/>
              </a:ext>
            </a:extLst>
          </p:cNvPr>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en-GB" sz="1200" kern="1200" dirty="0">
                <a:solidFill>
                  <a:schemeClr val="tx1"/>
                </a:solidFill>
                <a:effectLst/>
                <a:latin typeface="+mn-lt"/>
                <a:ea typeface="SimSun" panose="02010600030101010101" pitchFamily="2" charset="-122"/>
                <a:cs typeface="宋体" charset="0"/>
              </a:rPr>
              <a:t>Carbon Tracker is an independent not-for-profit financial think tank. We are funded by philanthropic foundations based within Europe and North America.</a:t>
            </a:r>
          </a:p>
          <a:p>
            <a:r>
              <a:rPr kumimoji="1" lang="en-US" sz="1200" kern="1200" dirty="0" err="1">
                <a:solidFill>
                  <a:schemeClr val="tx1"/>
                </a:solidFill>
                <a:effectLst/>
                <a:latin typeface="+mn-lt"/>
                <a:ea typeface="SimSun" panose="02010600030101010101" pitchFamily="2" charset="-122"/>
                <a:cs typeface="宋体" charset="0"/>
              </a:rPr>
              <a:t>碳追踪</a:t>
            </a:r>
            <a:r>
              <a:rPr kumimoji="1" lang="en-US" sz="1200" kern="1200" dirty="0">
                <a:solidFill>
                  <a:schemeClr val="tx1"/>
                </a:solidFill>
                <a:effectLst/>
                <a:latin typeface="+mn-lt"/>
                <a:ea typeface="SimSun" panose="02010600030101010101" pitchFamily="2" charset="-122"/>
                <a:cs typeface="宋体" charset="0"/>
              </a:rPr>
              <a:t>（</a:t>
            </a:r>
            <a:r>
              <a:rPr kumimoji="1" lang="en-GB" sz="1200" kern="1200" dirty="0">
                <a:solidFill>
                  <a:schemeClr val="tx1"/>
                </a:solidFill>
                <a:effectLst/>
                <a:latin typeface="+mn-lt"/>
                <a:ea typeface="SimSun" panose="02010600030101010101" pitchFamily="2" charset="-122"/>
                <a:cs typeface="宋体" charset="0"/>
              </a:rPr>
              <a:t>Carbon Tracker</a:t>
            </a:r>
            <a:r>
              <a:rPr kumimoji="1" lang="en-US" sz="1200" kern="1200" dirty="0">
                <a:solidFill>
                  <a:schemeClr val="tx1"/>
                </a:solidFill>
                <a:effectLst/>
                <a:latin typeface="+mn-lt"/>
                <a:ea typeface="SimSun" panose="02010600030101010101" pitchFamily="2" charset="-122"/>
                <a:cs typeface="宋体" charset="0"/>
              </a:rPr>
              <a:t>）</a:t>
            </a:r>
            <a:r>
              <a:rPr kumimoji="1" lang="en-US" sz="1200" kern="1200" dirty="0" err="1">
                <a:solidFill>
                  <a:schemeClr val="tx1"/>
                </a:solidFill>
                <a:effectLst/>
                <a:latin typeface="+mn-lt"/>
                <a:ea typeface="SimSun" panose="02010600030101010101" pitchFamily="2" charset="-122"/>
                <a:cs typeface="宋体" charset="0"/>
              </a:rPr>
              <a:t>是一个独立非营利性金融智库，由欧洲和北美的慈善基金会出资</a:t>
            </a:r>
            <a:r>
              <a:rPr kumimoji="1" lang="en-US" sz="1200" kern="1200" dirty="0">
                <a:solidFill>
                  <a:schemeClr val="tx1"/>
                </a:solidFill>
                <a:effectLst/>
                <a:latin typeface="+mn-lt"/>
                <a:ea typeface="SimSun" panose="02010600030101010101" pitchFamily="2" charset="-122"/>
                <a:cs typeface="宋体" charset="0"/>
              </a:rPr>
              <a:t>。</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Our team is largely made up of former financial markets professionals from the City of London and Wall Street. Our expertise includes former heads of research at HSBC and </a:t>
            </a:r>
            <a:r>
              <a:rPr kumimoji="1" lang="en-GB" sz="1200" kern="1200" dirty="0" err="1">
                <a:solidFill>
                  <a:schemeClr val="tx1"/>
                </a:solidFill>
                <a:effectLst/>
                <a:latin typeface="+mn-lt"/>
                <a:ea typeface="SimSun" panose="02010600030101010101" pitchFamily="2" charset="-122"/>
                <a:cs typeface="宋体" charset="0"/>
              </a:rPr>
              <a:t>CitiGroup</a:t>
            </a:r>
            <a:r>
              <a:rPr kumimoji="1" lang="en-GB" sz="1200" kern="1200" dirty="0">
                <a:solidFill>
                  <a:schemeClr val="tx1"/>
                </a:solidFill>
                <a:effectLst/>
                <a:latin typeface="+mn-lt"/>
                <a:ea typeface="SimSun" panose="02010600030101010101" pitchFamily="2" charset="-122"/>
                <a:cs typeface="宋体" charset="0"/>
              </a:rPr>
              <a:t>, investment bank analysts, and top-tier lawyers.</a:t>
            </a:r>
          </a:p>
          <a:p>
            <a:r>
              <a:rPr kumimoji="1" lang="zh-CN" altLang="en-US" sz="1200" kern="1200" dirty="0">
                <a:solidFill>
                  <a:schemeClr val="tx1"/>
                </a:solidFill>
                <a:effectLst/>
                <a:latin typeface="+mn-lt"/>
                <a:ea typeface="SimSun" panose="02010600030101010101" pitchFamily="2" charset="-122"/>
                <a:cs typeface="宋体" charset="0"/>
              </a:rPr>
              <a:t>我们的团队主要由来自伦敦和华尔街的原金融市场专业人士组成。各领域专家包括汇丰银行和花旗银行的前研究主管、投资银行分析师和顶级律师。</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Our mission is to ensure that our global energy system is compatible with a secure climate. </a:t>
            </a:r>
          </a:p>
          <a:p>
            <a:r>
              <a:rPr kumimoji="1" lang="zh-CN" altLang="en-US" sz="1200" kern="1200" dirty="0">
                <a:solidFill>
                  <a:schemeClr val="tx1"/>
                </a:solidFill>
                <a:effectLst/>
                <a:latin typeface="+mn-lt"/>
                <a:ea typeface="SimSun" panose="02010600030101010101" pitchFamily="2" charset="-122"/>
                <a:cs typeface="宋体" charset="0"/>
              </a:rPr>
              <a:t>我们的使命是确保全球能源体系与气候安全相适应。</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While achieving this mission requires a collective effort, Carbon Tracker’s particular expertise lies in making the financial case for the transition of the fossil fuel sector in line with the 2-degree target set in the Paris Agreement. </a:t>
            </a:r>
          </a:p>
          <a:p>
            <a:r>
              <a:rPr kumimoji="1" lang="zh-CN" altLang="en-US" sz="1200" kern="1200" dirty="0">
                <a:solidFill>
                  <a:schemeClr val="tx1"/>
                </a:solidFill>
                <a:effectLst/>
                <a:latin typeface="+mn-lt"/>
                <a:ea typeface="SimSun" panose="02010600030101010101" pitchFamily="2" charset="-122"/>
                <a:cs typeface="宋体" charset="0"/>
              </a:rPr>
              <a:t>践行这一使命需要共同努力，而</a:t>
            </a:r>
            <a:r>
              <a:rPr kumimoji="1" lang="en-GB" sz="1200" kern="1200" dirty="0">
                <a:solidFill>
                  <a:schemeClr val="tx1"/>
                </a:solidFill>
                <a:effectLst/>
                <a:latin typeface="+mn-lt"/>
                <a:ea typeface="SimSun" panose="02010600030101010101" pitchFamily="2" charset="-122"/>
                <a:cs typeface="宋体" charset="0"/>
              </a:rPr>
              <a:t> Carbon Tracker</a:t>
            </a:r>
            <a:r>
              <a:rPr kumimoji="1" lang="zh-CN" altLang="en-US" sz="1200" kern="1200" dirty="0">
                <a:solidFill>
                  <a:schemeClr val="tx1"/>
                </a:solidFill>
                <a:effectLst/>
                <a:latin typeface="+mn-lt"/>
                <a:ea typeface="SimSun" panose="02010600030101010101" pitchFamily="2" charset="-122"/>
                <a:cs typeface="宋体" charset="0"/>
              </a:rPr>
              <a:t>的专长是提出与</a:t>
            </a:r>
            <a:r>
              <a:rPr kumimoji="1" lang="en-US" altLang="zh-CN" sz="1200" kern="1200" dirty="0">
                <a:solidFill>
                  <a:schemeClr val="tx1"/>
                </a:solidFill>
                <a:effectLst/>
                <a:latin typeface="+mn-lt"/>
                <a:ea typeface="SimSun" panose="02010600030101010101" pitchFamily="2" charset="-122"/>
                <a:cs typeface="宋体" charset="0"/>
              </a:rPr>
              <a:t>《</a:t>
            </a:r>
            <a:r>
              <a:rPr kumimoji="1" lang="zh-CN" altLang="en-US" sz="1200" kern="1200" dirty="0">
                <a:solidFill>
                  <a:schemeClr val="tx1"/>
                </a:solidFill>
                <a:effectLst/>
                <a:latin typeface="+mn-lt"/>
                <a:ea typeface="SimSun" panose="02010600030101010101" pitchFamily="2" charset="-122"/>
                <a:cs typeface="宋体" charset="0"/>
              </a:rPr>
              <a:t>巴黎协议</a:t>
            </a:r>
            <a:r>
              <a:rPr kumimoji="1" lang="en-US" altLang="zh-CN" sz="1200" kern="1200" dirty="0">
                <a:solidFill>
                  <a:schemeClr val="tx1"/>
                </a:solidFill>
                <a:effectLst/>
                <a:latin typeface="+mn-lt"/>
                <a:ea typeface="SimSun" panose="02010600030101010101" pitchFamily="2" charset="-122"/>
                <a:cs typeface="宋体" charset="0"/>
              </a:rPr>
              <a:t>》</a:t>
            </a:r>
            <a:r>
              <a:rPr kumimoji="1" lang="zh-CN" altLang="en-US" sz="1200" kern="1200" dirty="0">
                <a:solidFill>
                  <a:schemeClr val="tx1"/>
                </a:solidFill>
                <a:effectLst/>
                <a:latin typeface="+mn-lt"/>
                <a:ea typeface="SimSun" panose="02010600030101010101" pitchFamily="2" charset="-122"/>
                <a:cs typeface="宋体" charset="0"/>
              </a:rPr>
              <a:t>中制定的</a:t>
            </a:r>
            <a:r>
              <a:rPr kumimoji="1" lang="en-US" sz="1200" kern="1200" dirty="0">
                <a:solidFill>
                  <a:schemeClr val="tx1"/>
                </a:solidFill>
                <a:effectLst/>
                <a:latin typeface="+mn-lt"/>
                <a:ea typeface="SimSun" panose="02010600030101010101" pitchFamily="2" charset="-122"/>
                <a:cs typeface="宋体" charset="0"/>
              </a:rPr>
              <a:t>2°C</a:t>
            </a:r>
            <a:r>
              <a:rPr kumimoji="1" lang="zh-CN" altLang="en-US" sz="1200" kern="1200" dirty="0">
                <a:solidFill>
                  <a:schemeClr val="tx1"/>
                </a:solidFill>
                <a:effectLst/>
                <a:latin typeface="+mn-lt"/>
                <a:ea typeface="SimSun" panose="02010600030101010101" pitchFamily="2" charset="-122"/>
                <a:cs typeface="宋体" charset="0"/>
              </a:rPr>
              <a:t>目标相一致的化石燃料行业转型的金融理据 。</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Our initial work in 2011 on the “carbon bubble”, “</a:t>
            </a:r>
            <a:r>
              <a:rPr kumimoji="1" lang="en-GB" sz="1200" kern="1200" dirty="0" err="1">
                <a:solidFill>
                  <a:schemeClr val="tx1"/>
                </a:solidFill>
                <a:effectLst/>
                <a:latin typeface="+mn-lt"/>
                <a:ea typeface="SimSun" panose="02010600030101010101" pitchFamily="2" charset="-122"/>
                <a:cs typeface="宋体" charset="0"/>
              </a:rPr>
              <a:t>unburnable</a:t>
            </a:r>
            <a:r>
              <a:rPr kumimoji="1" lang="en-GB" sz="1200" kern="1200" dirty="0">
                <a:solidFill>
                  <a:schemeClr val="tx1"/>
                </a:solidFill>
                <a:effectLst/>
                <a:latin typeface="+mn-lt"/>
                <a:ea typeface="SimSun" panose="02010600030101010101" pitchFamily="2" charset="-122"/>
                <a:cs typeface="宋体" charset="0"/>
              </a:rPr>
              <a:t> carbon” and “stranded assets” gained widespread traction. It has since evolved to focus on company-level exposure, investor engagement and regulatory implications.</a:t>
            </a:r>
          </a:p>
          <a:p>
            <a:r>
              <a:rPr kumimoji="1" lang="en-GB" sz="1200" kern="1200" dirty="0">
                <a:solidFill>
                  <a:schemeClr val="tx1"/>
                </a:solidFill>
                <a:effectLst/>
                <a:latin typeface="+mn-lt"/>
                <a:ea typeface="SimSun" panose="02010600030101010101" pitchFamily="2" charset="-122"/>
                <a:cs typeface="宋体" charset="0"/>
              </a:rPr>
              <a:t>2011</a:t>
            </a:r>
            <a:r>
              <a:rPr kumimoji="1" lang="zh-CN" altLang="en-US" sz="1200" kern="1200" dirty="0">
                <a:solidFill>
                  <a:schemeClr val="tx1"/>
                </a:solidFill>
                <a:effectLst/>
                <a:latin typeface="+mn-lt"/>
                <a:ea typeface="SimSun" panose="02010600030101010101" pitchFamily="2" charset="-122"/>
                <a:cs typeface="宋体" charset="0"/>
              </a:rPr>
              <a:t>年我们在“碳泡沫”、“不可燃烧的碳”和“搁浅资产”等方面做的初步工作引起了广泛关注。后来逐步演变成聚焦公司层面的接触、投资者参与和监管方面的影响。</a:t>
            </a:r>
            <a:endParaRPr kumimoji="1" lang="en-GB" sz="1200" kern="1200" dirty="0">
              <a:solidFill>
                <a:schemeClr val="tx1"/>
              </a:solidFill>
              <a:effectLst/>
              <a:latin typeface="+mn-lt"/>
              <a:ea typeface="SimSun" panose="02010600030101010101" pitchFamily="2" charset="-122"/>
              <a:cs typeface="宋体" charset="0"/>
            </a:endParaRPr>
          </a:p>
        </p:txBody>
      </p:sp>
      <p:sp>
        <p:nvSpPr>
          <p:cNvPr id="23555" name="Slide Number Placeholder 3">
            <a:extLst>
              <a:ext uri="{FF2B5EF4-FFF2-40B4-BE49-F238E27FC236}">
                <a16:creationId xmlns:a16="http://schemas.microsoft.com/office/drawing/2014/main" id="{0E223568-2C3A-49D4-890E-0AA0D96B6BC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fld id="{9D62F998-1573-41C7-BC5D-44ED8F40FB50}" type="slidenum">
              <a:rPr kumimoji="0" lang="en-GB" altLang="zh-CN" sz="1200">
                <a:latin typeface="Calibri" panose="020F0502020204030204" pitchFamily="34" charset="0"/>
                <a:ea typeface="等线" panose="020B0503020204020204" pitchFamily="2" charset="-122"/>
              </a:rPr>
              <a:pPr/>
              <a:t>2</a:t>
            </a:fld>
            <a:endParaRPr kumimoji="0" lang="en-GB" altLang="zh-CN" sz="1200">
              <a:latin typeface="Calibri" panose="020F0502020204030204" pitchFamily="34" charset="0"/>
              <a:ea typeface="等线" panose="020B0503020204020204"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48F46301-5B8C-4161-8F93-1BCA85D2836A}"/>
              </a:ext>
            </a:extLst>
          </p:cNvPr>
          <p:cNvSpPr>
            <a:spLocks noGrp="1" noRot="1" noChangeAspect="1" noChangeArrowheads="1" noTextEdit="1"/>
          </p:cNvSpPr>
          <p:nvPr>
            <p:ph type="sldImg" idx="4294967295"/>
          </p:nvPr>
        </p:nvSpPr>
        <p:spPr bwMode="auto">
          <a:ln>
            <a:solidFill>
              <a:srgbClr val="000000"/>
            </a:solidFill>
            <a:miter lim="800000"/>
            <a:headEnd/>
            <a:tailEnd/>
          </a:ln>
        </p:spPr>
      </p:sp>
      <p:sp>
        <p:nvSpPr>
          <p:cNvPr id="25602" name="Notes Placeholder 2">
            <a:extLst>
              <a:ext uri="{FF2B5EF4-FFF2-40B4-BE49-F238E27FC236}">
                <a16:creationId xmlns:a16="http://schemas.microsoft.com/office/drawing/2014/main" id="{6F716C08-D51F-45D5-9925-D42BFD8C648A}"/>
              </a:ext>
            </a:extLst>
          </p:cNvPr>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en-GB" sz="1200" kern="1200" dirty="0">
                <a:solidFill>
                  <a:schemeClr val="tx1"/>
                </a:solidFill>
                <a:effectLst/>
                <a:latin typeface="+mn-lt"/>
                <a:ea typeface="SimSun" panose="02010600030101010101" pitchFamily="2" charset="-122"/>
                <a:cs typeface="宋体" charset="0"/>
              </a:rPr>
              <a:t>A supporting and sustainable environment lies at the centre of our future.</a:t>
            </a:r>
          </a:p>
          <a:p>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We can see that clearly in two ways:</a:t>
            </a:r>
          </a:p>
          <a:p>
            <a:r>
              <a:rPr kumimoji="1" lang="zh-CN" altLang="en-US" sz="1200" kern="1200" dirty="0">
                <a:solidFill>
                  <a:schemeClr val="tx1"/>
                </a:solidFill>
                <a:effectLst/>
                <a:latin typeface="+mn-lt"/>
                <a:ea typeface="SimSun" panose="02010600030101010101" pitchFamily="2" charset="-122"/>
                <a:cs typeface="宋体" charset="0"/>
              </a:rPr>
              <a:t>一个有利、可持续的环境是我们未来的重心。我们可以从两个方面清楚地看到这一点：</a:t>
            </a:r>
            <a:endParaRPr kumimoji="1" lang="en-GB" sz="1200" kern="1200" dirty="0">
              <a:solidFill>
                <a:schemeClr val="tx1"/>
              </a:solidFill>
              <a:effectLst/>
              <a:latin typeface="+mn-lt"/>
              <a:ea typeface="SimSun" panose="02010600030101010101" pitchFamily="2" charset="-122"/>
              <a:cs typeface="宋体" charset="0"/>
            </a:endParaRPr>
          </a:p>
          <a:p>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One is the steady ramping up of political ambition. At the international level, the Paris Agreement represents our collective recognition of the challenge to preserve the long-term security of our climate. </a:t>
            </a:r>
          </a:p>
          <a:p>
            <a:r>
              <a:rPr kumimoji="1" lang="zh-CN" altLang="en-US" sz="1200" kern="1200" dirty="0">
                <a:solidFill>
                  <a:schemeClr val="tx1"/>
                </a:solidFill>
                <a:effectLst/>
                <a:latin typeface="+mn-lt"/>
                <a:ea typeface="SimSun" panose="02010600030101010101" pitchFamily="2" charset="-122"/>
                <a:cs typeface="宋体" charset="0"/>
              </a:rPr>
              <a:t>一方面，逐步增强的政治抱负。在国际层面，</a:t>
            </a:r>
            <a:r>
              <a:rPr kumimoji="1" lang="en-US" altLang="zh-CN" sz="1200" kern="1200" dirty="0">
                <a:solidFill>
                  <a:schemeClr val="tx1"/>
                </a:solidFill>
                <a:effectLst/>
                <a:latin typeface="+mn-lt"/>
                <a:ea typeface="SimSun" panose="02010600030101010101" pitchFamily="2" charset="-122"/>
                <a:cs typeface="宋体" charset="0"/>
              </a:rPr>
              <a:t>《</a:t>
            </a:r>
            <a:r>
              <a:rPr kumimoji="1" lang="zh-CN" altLang="en-US" sz="1200" kern="1200" dirty="0">
                <a:solidFill>
                  <a:schemeClr val="tx1"/>
                </a:solidFill>
                <a:effectLst/>
                <a:latin typeface="+mn-lt"/>
                <a:ea typeface="SimSun" panose="02010600030101010101" pitchFamily="2" charset="-122"/>
                <a:cs typeface="宋体" charset="0"/>
              </a:rPr>
              <a:t>巴黎协议</a:t>
            </a:r>
            <a:r>
              <a:rPr kumimoji="1" lang="en-US" altLang="zh-CN" sz="1200" kern="1200" dirty="0">
                <a:solidFill>
                  <a:schemeClr val="tx1"/>
                </a:solidFill>
                <a:effectLst/>
                <a:latin typeface="+mn-lt"/>
                <a:ea typeface="SimSun" panose="02010600030101010101" pitchFamily="2" charset="-122"/>
                <a:cs typeface="宋体" charset="0"/>
              </a:rPr>
              <a:t>》</a:t>
            </a:r>
            <a:r>
              <a:rPr kumimoji="1" lang="zh-CN" altLang="en-US" sz="1200" kern="1200" dirty="0">
                <a:solidFill>
                  <a:schemeClr val="tx1"/>
                </a:solidFill>
                <a:effectLst/>
                <a:latin typeface="+mn-lt"/>
                <a:ea typeface="SimSun" panose="02010600030101010101" pitchFamily="2" charset="-122"/>
                <a:cs typeface="宋体" charset="0"/>
              </a:rPr>
              <a:t>代表我们就维护气候的长期安全所面临的挑战达成了共识。</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Individual countries are developing equally strong appetites for change, as is demonstrated by China’s determination to tackle air pollution as part of its broader strategy for an Ecological Civilisation </a:t>
            </a:r>
          </a:p>
          <a:p>
            <a:r>
              <a:rPr kumimoji="1" lang="zh-CN" altLang="en-US" sz="1200" kern="1200" dirty="0">
                <a:solidFill>
                  <a:schemeClr val="tx1"/>
                </a:solidFill>
                <a:effectLst/>
                <a:latin typeface="+mn-lt"/>
                <a:ea typeface="SimSun" panose="02010600030101010101" pitchFamily="2" charset="-122"/>
                <a:cs typeface="宋体" charset="0"/>
              </a:rPr>
              <a:t>各国都在萌生同样强烈的变革意愿，比如表现在作为更宏伟的生态文明建设战略的一部分，中国下定决心防治空气污染。</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The other are the profound changes in the ways that we produce energy: </a:t>
            </a:r>
          </a:p>
          <a:p>
            <a:r>
              <a:rPr kumimoji="1" lang="zh-CN" altLang="en-US" sz="1200" kern="1200" dirty="0">
                <a:solidFill>
                  <a:schemeClr val="tx1"/>
                </a:solidFill>
                <a:effectLst/>
                <a:latin typeface="+mn-lt"/>
                <a:ea typeface="SimSun" panose="02010600030101010101" pitchFamily="2" charset="-122"/>
                <a:cs typeface="宋体" charset="0"/>
              </a:rPr>
              <a:t>另一方面是我们产生能量的途径在发生深刻变化：</a:t>
            </a:r>
            <a:endParaRPr kumimoji="1" lang="en-GB" sz="1200" kern="1200" dirty="0">
              <a:solidFill>
                <a:schemeClr val="tx1"/>
              </a:solidFill>
              <a:effectLst/>
              <a:latin typeface="+mn-lt"/>
              <a:ea typeface="SimSun" panose="02010600030101010101" pitchFamily="2" charset="-122"/>
              <a:cs typeface="宋体" charset="0"/>
            </a:endParaRPr>
          </a:p>
          <a:p>
            <a:pPr lvl="1"/>
            <a:r>
              <a:rPr kumimoji="1" lang="en-GB" sz="1200" kern="1200" dirty="0">
                <a:solidFill>
                  <a:schemeClr val="tx1"/>
                </a:solidFill>
                <a:effectLst/>
                <a:latin typeface="+mn-lt"/>
                <a:ea typeface="SimSun" panose="02010600030101010101" pitchFamily="2" charset="-122"/>
                <a:cs typeface="宋体" charset="0"/>
              </a:rPr>
              <a:t> </a:t>
            </a:r>
          </a:p>
          <a:p>
            <a:pPr marL="628650" lvl="1" indent="-171450">
              <a:buFont typeface="Arial" panose="020B0604020202020204" pitchFamily="34" charset="0"/>
              <a:buChar char="•"/>
            </a:pPr>
            <a:r>
              <a:rPr kumimoji="1" lang="en-GB" sz="1200" kern="1200" dirty="0">
                <a:solidFill>
                  <a:schemeClr val="tx1"/>
                </a:solidFill>
                <a:effectLst/>
                <a:latin typeface="+mn-lt"/>
                <a:ea typeface="SimSun" panose="02010600030101010101" pitchFamily="2" charset="-122"/>
                <a:cs typeface="宋体" charset="0"/>
              </a:rPr>
              <a:t>It is now clear that economic growth does not have to be tied to growth in carbon emissions;</a:t>
            </a:r>
          </a:p>
          <a:p>
            <a:pPr marL="628650" lvl="1" indent="-171450">
              <a:buFont typeface="Arial" panose="020B0604020202020204" pitchFamily="34" charset="0"/>
              <a:buChar char="•"/>
            </a:pPr>
            <a:r>
              <a:rPr kumimoji="1" lang="zh-CN" altLang="en-US" sz="1200" kern="1200" dirty="0">
                <a:solidFill>
                  <a:schemeClr val="tx1"/>
                </a:solidFill>
                <a:effectLst/>
                <a:latin typeface="+mn-lt"/>
                <a:ea typeface="SimSun" panose="02010600030101010101" pitchFamily="2" charset="-122"/>
                <a:cs typeface="宋体" charset="0"/>
              </a:rPr>
              <a:t>现在显而易见，经济增长未必伴随着碳排放增长；</a:t>
            </a:r>
            <a:endParaRPr kumimoji="1" lang="en-GB" sz="1200" kern="1200" dirty="0">
              <a:solidFill>
                <a:schemeClr val="tx1"/>
              </a:solidFill>
              <a:effectLst/>
              <a:latin typeface="+mn-lt"/>
              <a:ea typeface="SimSun" panose="02010600030101010101" pitchFamily="2" charset="-122"/>
              <a:cs typeface="宋体" charset="0"/>
            </a:endParaRPr>
          </a:p>
          <a:p>
            <a:pPr marL="628650" lvl="1" indent="-171450">
              <a:buFont typeface="Arial" panose="020B0604020202020204" pitchFamily="34" charset="0"/>
              <a:buChar char="•"/>
            </a:pPr>
            <a:r>
              <a:rPr kumimoji="1" lang="en-GB" sz="1200" kern="1200" dirty="0">
                <a:solidFill>
                  <a:schemeClr val="tx1"/>
                </a:solidFill>
                <a:effectLst/>
                <a:latin typeface="+mn-lt"/>
                <a:ea typeface="SimSun" panose="02010600030101010101" pitchFamily="2" charset="-122"/>
                <a:cs typeface="宋体" charset="0"/>
              </a:rPr>
              <a:t>The costs of solar and wind technologies continue to astound and disrupt conventional markets – we recently saw solar tariffs in India edge out 60  gigawatts of India’s coal-fired power on a cost basis;</a:t>
            </a:r>
          </a:p>
          <a:p>
            <a:pPr marL="628650" lvl="1" indent="-171450">
              <a:buFont typeface="Arial" panose="020B0604020202020204" pitchFamily="34" charset="0"/>
              <a:buChar char="•"/>
            </a:pPr>
            <a:r>
              <a:rPr kumimoji="1" lang="zh-CN" altLang="en-US" sz="1200" kern="1200" dirty="0">
                <a:solidFill>
                  <a:schemeClr val="tx1"/>
                </a:solidFill>
                <a:effectLst/>
                <a:latin typeface="+mn-lt"/>
                <a:ea typeface="SimSun" panose="02010600030101010101" pitchFamily="2" charset="-122"/>
                <a:cs typeface="宋体" charset="0"/>
              </a:rPr>
              <a:t>太阳能和风能技术的成本不断震惊和颠覆传统市场</a:t>
            </a:r>
            <a:r>
              <a:rPr kumimoji="1" lang="en-US" sz="1200" kern="1200" dirty="0">
                <a:solidFill>
                  <a:schemeClr val="tx1"/>
                </a:solidFill>
                <a:effectLst/>
                <a:latin typeface="+mn-lt"/>
                <a:ea typeface="SimSun" panose="02010600030101010101" pitchFamily="2" charset="-122"/>
                <a:cs typeface="宋体" charset="0"/>
              </a:rPr>
              <a:t>--</a:t>
            </a:r>
            <a:r>
              <a:rPr kumimoji="1" lang="zh-CN" altLang="en-US" sz="1200" kern="1200" dirty="0">
                <a:solidFill>
                  <a:schemeClr val="tx1"/>
                </a:solidFill>
                <a:effectLst/>
                <a:latin typeface="+mn-lt"/>
                <a:ea typeface="SimSun" panose="02010600030101010101" pitchFamily="2" charset="-122"/>
                <a:cs typeface="宋体" charset="0"/>
              </a:rPr>
              <a:t>我们最近看到印度的太阳能电价由于成本低取代了印度</a:t>
            </a:r>
            <a:r>
              <a:rPr kumimoji="1" lang="en-GB" sz="1200" kern="1200" dirty="0">
                <a:solidFill>
                  <a:schemeClr val="tx1"/>
                </a:solidFill>
                <a:effectLst/>
                <a:latin typeface="+mn-lt"/>
                <a:ea typeface="SimSun" panose="02010600030101010101" pitchFamily="2" charset="-122"/>
                <a:cs typeface="宋体" charset="0"/>
              </a:rPr>
              <a:t>60</a:t>
            </a:r>
            <a:r>
              <a:rPr kumimoji="1" lang="zh-CN" altLang="en-US" sz="1200" kern="1200" dirty="0">
                <a:solidFill>
                  <a:schemeClr val="tx1"/>
                </a:solidFill>
                <a:effectLst/>
                <a:latin typeface="+mn-lt"/>
                <a:ea typeface="SimSun" panose="02010600030101010101" pitchFamily="2" charset="-122"/>
                <a:cs typeface="宋体" charset="0"/>
              </a:rPr>
              <a:t>千兆瓦的煤电；</a:t>
            </a:r>
            <a:endParaRPr kumimoji="1" lang="en-GB" sz="1200" kern="1200" dirty="0">
              <a:solidFill>
                <a:schemeClr val="tx1"/>
              </a:solidFill>
              <a:effectLst/>
              <a:latin typeface="+mn-lt"/>
              <a:ea typeface="SimSun" panose="02010600030101010101" pitchFamily="2" charset="-122"/>
              <a:cs typeface="宋体" charset="0"/>
            </a:endParaRPr>
          </a:p>
          <a:p>
            <a:pPr marL="628650" lvl="1" indent="-171450">
              <a:buFont typeface="Arial" panose="020B0604020202020204" pitchFamily="34" charset="0"/>
              <a:buChar char="•"/>
            </a:pPr>
            <a:r>
              <a:rPr kumimoji="1" lang="en-GB" sz="1200" kern="1200" dirty="0">
                <a:solidFill>
                  <a:schemeClr val="tx1"/>
                </a:solidFill>
                <a:effectLst/>
                <a:latin typeface="+mn-lt"/>
                <a:ea typeface="SimSun" panose="02010600030101010101" pitchFamily="2" charset="-122"/>
                <a:cs typeface="宋体" charset="0"/>
              </a:rPr>
              <a:t>And fresh announcements from Volvo, Daimler &amp; BAIC, and the French government back up the promise of electric vehicles to revolutionise road transport.</a:t>
            </a:r>
          </a:p>
          <a:p>
            <a:pPr marL="628650" lvl="1" indent="-171450">
              <a:buFont typeface="Arial" panose="020B0604020202020204" pitchFamily="34" charset="0"/>
              <a:buChar char="•"/>
            </a:pPr>
            <a:r>
              <a:rPr kumimoji="1" lang="zh-CN" altLang="en-US" sz="1200" kern="1200" dirty="0">
                <a:solidFill>
                  <a:schemeClr val="tx1"/>
                </a:solidFill>
                <a:effectLst/>
                <a:latin typeface="+mn-lt"/>
                <a:ea typeface="SimSun" panose="02010600030101010101" pitchFamily="2" charset="-122"/>
                <a:cs typeface="宋体" charset="0"/>
              </a:rPr>
              <a:t>沃尔沃、戴姆勒和北汽集团以及法国政府最新发布的消息支持发展电动车，推动公路交通运输革命的前景。</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These two forces of policy and technology are increasingly working in tandem to effect change.</a:t>
            </a:r>
          </a:p>
          <a:p>
            <a:r>
              <a:rPr kumimoji="1" lang="zh-CN" altLang="en-US" sz="1200" kern="1200" dirty="0">
                <a:solidFill>
                  <a:schemeClr val="tx1"/>
                </a:solidFill>
                <a:effectLst/>
                <a:latin typeface="+mn-lt"/>
                <a:ea typeface="SimSun" panose="02010600030101010101" pitchFamily="2" charset="-122"/>
                <a:cs typeface="宋体" charset="0"/>
              </a:rPr>
              <a:t>政策和技术这两股力量越来越有效配合，推动变革实现。</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The interventions of various leaders from the financial world suggests a desire for markets to face the challenge. </a:t>
            </a:r>
          </a:p>
          <a:p>
            <a:r>
              <a:rPr kumimoji="1" lang="zh-CN" altLang="en-US" sz="1200" kern="1200" dirty="0">
                <a:solidFill>
                  <a:schemeClr val="tx1"/>
                </a:solidFill>
                <a:effectLst/>
                <a:latin typeface="+mn-lt"/>
                <a:ea typeface="SimSun" panose="02010600030101010101" pitchFamily="2" charset="-122"/>
                <a:cs typeface="宋体" charset="0"/>
              </a:rPr>
              <a:t>金融界领袖的介入表明渴望市场直面这一挑战。</a:t>
            </a:r>
            <a:endParaRPr kumimoji="1" lang="en-GB" sz="1200" kern="1200" dirty="0">
              <a:solidFill>
                <a:schemeClr val="tx1"/>
              </a:solidFill>
              <a:effectLst/>
              <a:latin typeface="+mn-lt"/>
              <a:ea typeface="SimSun" panose="02010600030101010101" pitchFamily="2" charset="-122"/>
              <a:cs typeface="宋体" charset="0"/>
            </a:endParaRPr>
          </a:p>
        </p:txBody>
      </p:sp>
      <p:sp>
        <p:nvSpPr>
          <p:cNvPr id="25603" name="Slide Number Placeholder 3">
            <a:extLst>
              <a:ext uri="{FF2B5EF4-FFF2-40B4-BE49-F238E27FC236}">
                <a16:creationId xmlns:a16="http://schemas.microsoft.com/office/drawing/2014/main" id="{12AB71DF-FB5A-4A1B-BFE0-377CC5C843B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fld id="{EA114466-99EF-4E8B-A549-F049E3F6DCB1}" type="slidenum">
              <a:rPr kumimoji="0" lang="en-GB" altLang="zh-CN" sz="1200">
                <a:latin typeface="Calibri" panose="020F0502020204030204" pitchFamily="34" charset="0"/>
                <a:ea typeface="等线" panose="020B0503020204020204" pitchFamily="2" charset="-122"/>
              </a:rPr>
              <a:pPr/>
              <a:t>3</a:t>
            </a:fld>
            <a:endParaRPr kumimoji="0" lang="en-GB" altLang="zh-CN" sz="1200">
              <a:latin typeface="Calibri" panose="020F0502020204030204" pitchFamily="34" charset="0"/>
              <a:ea typeface="等线" panose="020B0503020204020204"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a:extLst>
              <a:ext uri="{FF2B5EF4-FFF2-40B4-BE49-F238E27FC236}">
                <a16:creationId xmlns:a16="http://schemas.microsoft.com/office/drawing/2014/main" id="{2746784F-3C9B-419E-BC50-B6C23CECA1DE}"/>
              </a:ext>
            </a:extLst>
          </p:cNvPr>
          <p:cNvSpPr>
            <a:spLocks noGrp="1" noRot="1" noChangeAspect="1" noChangeArrowheads="1" noTextEdit="1"/>
          </p:cNvSpPr>
          <p:nvPr>
            <p:ph type="sldImg" idx="4294967295"/>
          </p:nvPr>
        </p:nvSpPr>
        <p:spPr bwMode="auto">
          <a:ln>
            <a:solidFill>
              <a:srgbClr val="000000"/>
            </a:solidFill>
            <a:miter lim="800000"/>
            <a:headEnd/>
            <a:tailEnd/>
          </a:ln>
        </p:spPr>
      </p:sp>
      <p:sp>
        <p:nvSpPr>
          <p:cNvPr id="27650" name="Notes Placeholder 2">
            <a:extLst>
              <a:ext uri="{FF2B5EF4-FFF2-40B4-BE49-F238E27FC236}">
                <a16:creationId xmlns:a16="http://schemas.microsoft.com/office/drawing/2014/main" id="{E55CDD4B-1507-4CC5-BF9C-482378E8F699}"/>
              </a:ext>
            </a:extLst>
          </p:cNvPr>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en-US" sz="1200" kern="1200" dirty="0">
                <a:solidFill>
                  <a:schemeClr val="tx1"/>
                </a:solidFill>
                <a:effectLst/>
                <a:latin typeface="+mn-lt"/>
                <a:ea typeface="SimSun" panose="02010600030101010101" pitchFamily="2" charset="-122"/>
                <a:cs typeface="宋体" charset="0"/>
              </a:rPr>
              <a:t>The private sector and financial markets can play a central role in this energy transition through two groups: companies and investors.</a:t>
            </a:r>
            <a:endParaRPr kumimoji="1" lang="en-GB" sz="1200" kern="1200" dirty="0">
              <a:solidFill>
                <a:schemeClr val="tx1"/>
              </a:solidFill>
              <a:effectLst/>
              <a:latin typeface="+mn-lt"/>
              <a:ea typeface="SimSun" panose="02010600030101010101" pitchFamily="2" charset="-122"/>
              <a:cs typeface="宋体" charset="0"/>
            </a:endParaRPr>
          </a:p>
          <a:p>
            <a:r>
              <a:rPr kumimoji="1" lang="zh-CN" altLang="en-US" sz="1200" kern="1200" dirty="0">
                <a:solidFill>
                  <a:schemeClr val="tx1"/>
                </a:solidFill>
                <a:effectLst/>
                <a:latin typeface="+mn-lt"/>
                <a:ea typeface="SimSun" panose="02010600030101010101" pitchFamily="2" charset="-122"/>
                <a:cs typeface="宋体" charset="0"/>
              </a:rPr>
              <a:t>私营部门和金融市场通过两个群体在这场能源转型中发挥核心作用：公司和投资者。</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pPr marL="628650" lvl="1" indent="-171450">
              <a:buFont typeface="Arial" panose="020B0604020202020204" pitchFamily="34" charset="0"/>
              <a:buChar char="•"/>
            </a:pPr>
            <a:r>
              <a:rPr kumimoji="1" lang="en-US" sz="1200" kern="1200" dirty="0">
                <a:solidFill>
                  <a:schemeClr val="tx1"/>
                </a:solidFill>
                <a:effectLst/>
                <a:latin typeface="+mn-lt"/>
                <a:ea typeface="SimSun" panose="02010600030101010101" pitchFamily="2" charset="-122"/>
                <a:cs typeface="宋体" charset="0"/>
              </a:rPr>
              <a:t>For fossil fuel-based companies, the transition requires a wind-down of their business model; a constraining of capital to lower-cost, lower-carbon projects;</a:t>
            </a:r>
            <a:endParaRPr kumimoji="1" lang="en-GB" sz="1200" kern="1200" dirty="0">
              <a:solidFill>
                <a:schemeClr val="tx1"/>
              </a:solidFill>
              <a:effectLst/>
              <a:latin typeface="+mn-lt"/>
              <a:ea typeface="SimSun" panose="02010600030101010101" pitchFamily="2" charset="-122"/>
              <a:cs typeface="宋体" charset="0"/>
            </a:endParaRPr>
          </a:p>
          <a:p>
            <a:pPr marL="628650" lvl="1" indent="-171450">
              <a:buFont typeface="Arial" panose="020B0604020202020204" pitchFamily="34" charset="0"/>
              <a:buChar char="•"/>
            </a:pPr>
            <a:r>
              <a:rPr kumimoji="1" lang="zh-CN" altLang="en-US" sz="1200" kern="1200" dirty="0">
                <a:solidFill>
                  <a:schemeClr val="tx1"/>
                </a:solidFill>
                <a:effectLst/>
                <a:latin typeface="+mn-lt"/>
                <a:ea typeface="SimSun" panose="02010600030101010101" pitchFamily="2" charset="-122"/>
                <a:cs typeface="宋体" charset="0"/>
              </a:rPr>
              <a:t>对于基于化石燃料的公司，转型要求逐渐退出他们的现有商业模式；驱使资本投向成本更低、碳排放更小的项目；</a:t>
            </a:r>
            <a:endParaRPr kumimoji="1" lang="en-GB" sz="1200" kern="1200" dirty="0">
              <a:solidFill>
                <a:schemeClr val="tx1"/>
              </a:solidFill>
              <a:effectLst/>
              <a:latin typeface="+mn-lt"/>
              <a:ea typeface="SimSun" panose="02010600030101010101" pitchFamily="2" charset="-122"/>
              <a:cs typeface="宋体" charset="0"/>
            </a:endParaRPr>
          </a:p>
          <a:p>
            <a:pPr marL="628650" lvl="1" indent="-171450">
              <a:buFont typeface="Arial" panose="020B0604020202020204" pitchFamily="34" charset="0"/>
              <a:buChar char="•"/>
            </a:pPr>
            <a:r>
              <a:rPr kumimoji="1" lang="en-US" sz="1200" kern="1200" dirty="0">
                <a:solidFill>
                  <a:schemeClr val="tx1"/>
                </a:solidFill>
                <a:effectLst/>
                <a:latin typeface="+mn-lt"/>
                <a:ea typeface="SimSun" panose="02010600030101010101" pitchFamily="2" charset="-122"/>
                <a:cs typeface="宋体" charset="0"/>
              </a:rPr>
              <a:t>For investors, what is required is an alignment of capital with sustainable development of our energy system. </a:t>
            </a:r>
            <a:endParaRPr kumimoji="1" lang="en-GB" sz="1200" kern="1200" dirty="0">
              <a:solidFill>
                <a:schemeClr val="tx1"/>
              </a:solidFill>
              <a:effectLst/>
              <a:latin typeface="+mn-lt"/>
              <a:ea typeface="SimSun" panose="02010600030101010101" pitchFamily="2" charset="-122"/>
              <a:cs typeface="宋体" charset="0"/>
            </a:endParaRPr>
          </a:p>
          <a:p>
            <a:pPr marL="628650" lvl="1" indent="-171450">
              <a:buFont typeface="Arial" panose="020B0604020202020204" pitchFamily="34" charset="0"/>
              <a:buChar char="•"/>
            </a:pPr>
            <a:r>
              <a:rPr kumimoji="1" lang="zh-CN" altLang="en-US" sz="1200" kern="1200" dirty="0">
                <a:solidFill>
                  <a:schemeClr val="tx1"/>
                </a:solidFill>
                <a:effectLst/>
                <a:latin typeface="+mn-lt"/>
                <a:ea typeface="SimSun" panose="02010600030101010101" pitchFamily="2" charset="-122"/>
                <a:cs typeface="宋体" charset="0"/>
              </a:rPr>
              <a:t>对于投资者，要求资本投向与能源体系的可持续发展相符。</a:t>
            </a:r>
            <a:endParaRPr kumimoji="1" lang="en-GB" altLang="zh-CN" sz="1200" kern="1200" dirty="0">
              <a:solidFill>
                <a:schemeClr val="tx1"/>
              </a:solidFill>
              <a:effectLst/>
              <a:latin typeface="+mn-lt"/>
              <a:ea typeface="SimSun" panose="02010600030101010101" pitchFamily="2" charset="-122"/>
              <a:cs typeface="宋体" charset="0"/>
            </a:endParaRPr>
          </a:p>
          <a:p>
            <a:pPr marL="457200" lvl="1" indent="0">
              <a:buFont typeface="Arial" panose="020B0604020202020204" pitchFamily="34" charset="0"/>
              <a:buNone/>
            </a:pPr>
            <a:endParaRPr kumimoji="1" lang="en-GB" sz="1200" kern="1200" dirty="0">
              <a:solidFill>
                <a:schemeClr val="tx1"/>
              </a:solidFill>
              <a:effectLst/>
              <a:latin typeface="+mn-lt"/>
              <a:ea typeface="SimSun" panose="02010600030101010101" pitchFamily="2" charset="-122"/>
              <a:cs typeface="宋体" charset="0"/>
            </a:endParaRPr>
          </a:p>
          <a:p>
            <a:r>
              <a:rPr kumimoji="1" lang="en-US" sz="1200" kern="1200" dirty="0">
                <a:solidFill>
                  <a:schemeClr val="tx1"/>
                </a:solidFill>
                <a:effectLst/>
                <a:latin typeface="+mn-lt"/>
                <a:ea typeface="SimSun" panose="02010600030101010101" pitchFamily="2" charset="-122"/>
                <a:cs typeface="宋体" charset="0"/>
              </a:rPr>
              <a:t>Aligning company and investor behavior requires understanding opportunities on the “green” side. </a:t>
            </a:r>
            <a:endParaRPr kumimoji="1" lang="en-GB" sz="1200" kern="1200" dirty="0">
              <a:solidFill>
                <a:schemeClr val="tx1"/>
              </a:solidFill>
              <a:effectLst/>
              <a:latin typeface="+mn-lt"/>
              <a:ea typeface="SimSun" panose="02010600030101010101" pitchFamily="2" charset="-122"/>
              <a:cs typeface="宋体" charset="0"/>
            </a:endParaRPr>
          </a:p>
          <a:p>
            <a:r>
              <a:rPr kumimoji="1" lang="zh-CN" altLang="en-US" sz="1200" kern="1200" dirty="0">
                <a:solidFill>
                  <a:schemeClr val="tx1"/>
                </a:solidFill>
                <a:effectLst/>
                <a:latin typeface="+mn-lt"/>
                <a:ea typeface="SimSun" panose="02010600030101010101" pitchFamily="2" charset="-122"/>
                <a:cs typeface="宋体" charset="0"/>
              </a:rPr>
              <a:t>统一公司和投资者的行为要求理解“绿色”侧的机会。</a:t>
            </a:r>
            <a:endParaRPr kumimoji="1" lang="en-GB" sz="1200" kern="1200" dirty="0">
              <a:solidFill>
                <a:schemeClr val="tx1"/>
              </a:solidFill>
              <a:effectLst/>
              <a:latin typeface="+mn-lt"/>
              <a:ea typeface="SimSun" panose="02010600030101010101" pitchFamily="2" charset="-122"/>
              <a:cs typeface="宋体" charset="0"/>
            </a:endParaRPr>
          </a:p>
          <a:p>
            <a:r>
              <a:rPr kumimoji="1" lang="en-US" sz="1200" kern="1200" dirty="0">
                <a:solidFill>
                  <a:schemeClr val="tx1"/>
                </a:solidFill>
                <a:effectLst/>
                <a:latin typeface="+mn-lt"/>
                <a:ea typeface="SimSun" panose="02010600030101010101" pitchFamily="2" charset="-122"/>
                <a:cs typeface="宋体" charset="0"/>
              </a:rPr>
              <a:t> </a:t>
            </a:r>
            <a:endParaRPr kumimoji="1" lang="en-GB" sz="1200" kern="1200" dirty="0">
              <a:solidFill>
                <a:schemeClr val="tx1"/>
              </a:solidFill>
              <a:effectLst/>
              <a:latin typeface="+mn-lt"/>
              <a:ea typeface="SimSun" panose="02010600030101010101" pitchFamily="2" charset="-122"/>
              <a:cs typeface="宋体" charset="0"/>
            </a:endParaRPr>
          </a:p>
          <a:p>
            <a:r>
              <a:rPr kumimoji="1" lang="en-US" sz="1200" kern="1200" dirty="0">
                <a:solidFill>
                  <a:schemeClr val="tx1"/>
                </a:solidFill>
                <a:effectLst/>
                <a:latin typeface="+mn-lt"/>
                <a:ea typeface="SimSun" panose="02010600030101010101" pitchFamily="2" charset="-122"/>
                <a:cs typeface="宋体" charset="0"/>
              </a:rPr>
              <a:t>But, as many have pointed out, the environmental-related risks to the “brown” side are not always properly understood. Once they are, company and investor behavior should adjust accordingly.</a:t>
            </a:r>
            <a:endParaRPr kumimoji="1" lang="en-GB" sz="1200" kern="1200" dirty="0">
              <a:solidFill>
                <a:schemeClr val="tx1"/>
              </a:solidFill>
              <a:effectLst/>
              <a:latin typeface="+mn-lt"/>
              <a:ea typeface="SimSun" panose="02010600030101010101" pitchFamily="2" charset="-122"/>
              <a:cs typeface="宋体" charset="0"/>
            </a:endParaRPr>
          </a:p>
          <a:p>
            <a:r>
              <a:rPr kumimoji="1" lang="zh-CN" altLang="en-US" sz="1200" kern="1200" dirty="0">
                <a:solidFill>
                  <a:schemeClr val="tx1"/>
                </a:solidFill>
                <a:effectLst/>
                <a:latin typeface="+mn-lt"/>
                <a:ea typeface="SimSun" panose="02010600030101010101" pitchFamily="2" charset="-122"/>
                <a:cs typeface="宋体" charset="0"/>
              </a:rPr>
              <a:t>不过，正如许多人指出那样，“棕色”侧的环境相关风险并未总是得到正确理解。一旦得到正确理解，公司和投资者行为应该相应地调整。</a:t>
            </a:r>
            <a:endParaRPr kumimoji="1" lang="en-GB" sz="1200" kern="1200" dirty="0">
              <a:solidFill>
                <a:schemeClr val="tx1"/>
              </a:solidFill>
              <a:effectLst/>
              <a:latin typeface="+mn-lt"/>
              <a:ea typeface="SimSun" panose="02010600030101010101" pitchFamily="2" charset="-122"/>
              <a:cs typeface="宋体" charset="0"/>
            </a:endParaRPr>
          </a:p>
          <a:p>
            <a:r>
              <a:rPr kumimoji="1" lang="en-US" sz="1200" kern="1200" dirty="0">
                <a:solidFill>
                  <a:schemeClr val="tx1"/>
                </a:solidFill>
                <a:effectLst/>
                <a:latin typeface="+mn-lt"/>
                <a:ea typeface="SimSun" panose="02010600030101010101" pitchFamily="2" charset="-122"/>
                <a:cs typeface="宋体" charset="0"/>
              </a:rPr>
              <a:t> </a:t>
            </a:r>
            <a:endParaRPr kumimoji="1" lang="en-GB" sz="1200" kern="1200" dirty="0">
              <a:solidFill>
                <a:schemeClr val="tx1"/>
              </a:solidFill>
              <a:effectLst/>
              <a:latin typeface="+mn-lt"/>
              <a:ea typeface="SimSun" panose="02010600030101010101" pitchFamily="2" charset="-122"/>
              <a:cs typeface="宋体" charset="0"/>
            </a:endParaRPr>
          </a:p>
          <a:p>
            <a:r>
              <a:rPr kumimoji="1" lang="en-US" sz="1200" kern="1200" dirty="0">
                <a:solidFill>
                  <a:schemeClr val="tx1"/>
                </a:solidFill>
                <a:effectLst/>
                <a:latin typeface="+mn-lt"/>
                <a:ea typeface="SimSun" panose="02010600030101010101" pitchFamily="2" charset="-122"/>
                <a:cs typeface="宋体" charset="0"/>
              </a:rPr>
              <a:t>Carbon Tracker’s particular expertise is precisely on this latter point: the risks.</a:t>
            </a:r>
            <a:endParaRPr kumimoji="1" lang="en-GB" sz="1200" kern="1200" dirty="0">
              <a:solidFill>
                <a:schemeClr val="tx1"/>
              </a:solidFill>
              <a:effectLst/>
              <a:latin typeface="+mn-lt"/>
              <a:ea typeface="SimSun" panose="02010600030101010101" pitchFamily="2" charset="-122"/>
              <a:cs typeface="宋体" charset="0"/>
            </a:endParaRPr>
          </a:p>
          <a:p>
            <a:r>
              <a:rPr kumimoji="1" lang="en-US" sz="1200" kern="1200" dirty="0">
                <a:solidFill>
                  <a:schemeClr val="tx1"/>
                </a:solidFill>
                <a:effectLst/>
                <a:latin typeface="+mn-lt"/>
                <a:ea typeface="SimSun" panose="02010600030101010101" pitchFamily="2" charset="-122"/>
                <a:cs typeface="宋体" charset="0"/>
              </a:rPr>
              <a:t>Carbon Tracker(</a:t>
            </a:r>
            <a:r>
              <a:rPr kumimoji="1" lang="zh-CN" altLang="en-US" sz="1200" kern="1200" dirty="0">
                <a:solidFill>
                  <a:schemeClr val="tx1"/>
                </a:solidFill>
                <a:effectLst/>
                <a:latin typeface="+mn-lt"/>
                <a:ea typeface="SimSun" panose="02010600030101010101" pitchFamily="2" charset="-122"/>
                <a:cs typeface="宋体" charset="0"/>
              </a:rPr>
              <a:t>碳追踪</a:t>
            </a:r>
            <a:r>
              <a:rPr kumimoji="1" lang="en-US" sz="1200" kern="1200" dirty="0">
                <a:solidFill>
                  <a:schemeClr val="tx1"/>
                </a:solidFill>
                <a:effectLst/>
                <a:latin typeface="+mn-lt"/>
                <a:ea typeface="SimSun" panose="02010600030101010101" pitchFamily="2" charset="-122"/>
                <a:cs typeface="宋体" charset="0"/>
              </a:rPr>
              <a:t>)</a:t>
            </a:r>
            <a:r>
              <a:rPr kumimoji="1" lang="zh-CN" altLang="en-US" sz="1200" kern="1200" dirty="0">
                <a:solidFill>
                  <a:schemeClr val="tx1"/>
                </a:solidFill>
                <a:effectLst/>
                <a:latin typeface="+mn-lt"/>
                <a:ea typeface="SimSun" panose="02010600030101010101" pitchFamily="2" charset="-122"/>
                <a:cs typeface="宋体" charset="0"/>
              </a:rPr>
              <a:t>的专长正是在后面这一点上：风险。</a:t>
            </a:r>
            <a:endParaRPr kumimoji="1" lang="en-GB" sz="1200" kern="1200" dirty="0">
              <a:solidFill>
                <a:schemeClr val="tx1"/>
              </a:solidFill>
              <a:effectLst/>
              <a:latin typeface="+mn-lt"/>
              <a:ea typeface="SimSun" panose="02010600030101010101" pitchFamily="2" charset="-122"/>
              <a:cs typeface="宋体" charset="0"/>
            </a:endParaRPr>
          </a:p>
          <a:p>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All of this leads us to two questions:</a:t>
            </a:r>
          </a:p>
          <a:p>
            <a:r>
              <a:rPr kumimoji="1" lang="zh-CN" altLang="en-US" sz="1200" kern="1200" dirty="0">
                <a:solidFill>
                  <a:schemeClr val="tx1"/>
                </a:solidFill>
                <a:effectLst/>
                <a:latin typeface="+mn-lt"/>
                <a:ea typeface="SimSun" panose="02010600030101010101" pitchFamily="2" charset="-122"/>
                <a:cs typeface="宋体" charset="0"/>
              </a:rPr>
              <a:t>所有这一切归结为两个问题：</a:t>
            </a:r>
            <a:endParaRPr kumimoji="1" lang="en-GB" altLang="zh-CN" sz="1200" kern="1200" dirty="0">
              <a:solidFill>
                <a:schemeClr val="tx1"/>
              </a:solidFill>
              <a:effectLst/>
              <a:latin typeface="+mn-lt"/>
              <a:ea typeface="SimSun" panose="02010600030101010101" pitchFamily="2" charset="-122"/>
              <a:cs typeface="宋体" charset="0"/>
            </a:endParaRPr>
          </a:p>
          <a:p>
            <a:endParaRPr kumimoji="1" lang="en-GB" sz="1200" kern="1200" dirty="0">
              <a:solidFill>
                <a:schemeClr val="tx1"/>
              </a:solidFill>
              <a:effectLst/>
              <a:latin typeface="+mn-lt"/>
              <a:ea typeface="SimSun" panose="02010600030101010101" pitchFamily="2" charset="-122"/>
              <a:cs typeface="宋体" charset="0"/>
            </a:endParaRPr>
          </a:p>
          <a:p>
            <a:pPr marL="685800" lvl="1" indent="-228600">
              <a:buFont typeface="+mj-lt"/>
              <a:buAutoNum type="arabicPeriod"/>
            </a:pPr>
            <a:r>
              <a:rPr kumimoji="1" lang="en-GB" sz="1200" kern="1200" dirty="0">
                <a:solidFill>
                  <a:schemeClr val="tx1"/>
                </a:solidFill>
                <a:effectLst/>
                <a:latin typeface="+mn-lt"/>
                <a:ea typeface="SimSun" panose="02010600030101010101" pitchFamily="2" charset="-122"/>
                <a:cs typeface="+mn-cs"/>
              </a:rPr>
              <a:t>What do policy targets mean in financial terms?</a:t>
            </a:r>
          </a:p>
          <a:p>
            <a:pPr marL="457200" lvl="1" indent="0">
              <a:buFont typeface="+mj-lt"/>
              <a:buNone/>
            </a:pPr>
            <a:r>
              <a:rPr kumimoji="1" lang="zh-CN" altLang="en-US" sz="1200" kern="1200" dirty="0">
                <a:solidFill>
                  <a:schemeClr val="tx1"/>
                </a:solidFill>
                <a:effectLst/>
                <a:latin typeface="+mn-lt"/>
                <a:ea typeface="SimSun" panose="02010600030101010101" pitchFamily="2" charset="-122"/>
                <a:cs typeface="+mn-cs"/>
              </a:rPr>
              <a:t>政策目标从金融角度理解的意思是什么？</a:t>
            </a:r>
            <a:endParaRPr kumimoji="1" lang="en-GB" sz="1200" kern="1200" dirty="0">
              <a:solidFill>
                <a:schemeClr val="tx1"/>
              </a:solidFill>
              <a:effectLst/>
              <a:latin typeface="+mn-lt"/>
              <a:ea typeface="SimSun" panose="02010600030101010101" pitchFamily="2" charset="-122"/>
              <a:cs typeface="+mn-cs"/>
            </a:endParaRPr>
          </a:p>
          <a:p>
            <a:pPr marL="685800" lvl="1" indent="-228600">
              <a:buFont typeface="+mj-lt"/>
              <a:buAutoNum type="arabicPeriod" startAt="2"/>
            </a:pPr>
            <a:r>
              <a:rPr kumimoji="1" lang="en-GB" sz="1200" kern="1200" dirty="0">
                <a:solidFill>
                  <a:schemeClr val="tx1"/>
                </a:solidFill>
                <a:effectLst/>
                <a:latin typeface="+mn-lt"/>
                <a:ea typeface="SimSun" panose="02010600030101010101" pitchFamily="2" charset="-122"/>
                <a:cs typeface="+mn-cs"/>
              </a:rPr>
              <a:t>How could technological development surprise?</a:t>
            </a:r>
          </a:p>
          <a:p>
            <a:pPr lvl="1"/>
            <a:r>
              <a:rPr kumimoji="1" lang="zh-CN" altLang="en-US" sz="1200" kern="1200" dirty="0">
                <a:solidFill>
                  <a:schemeClr val="tx1"/>
                </a:solidFill>
                <a:effectLst/>
                <a:latin typeface="+mn-lt"/>
                <a:ea typeface="SimSun" panose="02010600030101010101" pitchFamily="2" charset="-122"/>
                <a:cs typeface="+mn-cs"/>
              </a:rPr>
              <a:t>技术发展如何带来惊喜？</a:t>
            </a:r>
            <a:endParaRPr kumimoji="1" lang="en-GB" sz="1200" kern="1200" dirty="0">
              <a:solidFill>
                <a:schemeClr val="tx1"/>
              </a:solidFill>
              <a:effectLst/>
              <a:latin typeface="+mn-lt"/>
              <a:ea typeface="SimSun" panose="02010600030101010101" pitchFamily="2" charset="-122"/>
              <a:cs typeface="+mn-cs"/>
            </a:endParaRPr>
          </a:p>
          <a:p>
            <a:r>
              <a:rPr kumimoji="1" lang="en-GB" sz="1200" kern="1200" dirty="0">
                <a:solidFill>
                  <a:schemeClr val="tx1"/>
                </a:solidFill>
                <a:effectLst/>
                <a:latin typeface="+mn-lt"/>
                <a:ea typeface="SimSun" panose="02010600030101010101" pitchFamily="2" charset="-122"/>
                <a:cs typeface="宋体" charset="0"/>
              </a:rPr>
              <a:t> </a:t>
            </a:r>
          </a:p>
        </p:txBody>
      </p:sp>
      <p:sp>
        <p:nvSpPr>
          <p:cNvPr id="27651" name="Slide Number Placeholder 3">
            <a:extLst>
              <a:ext uri="{FF2B5EF4-FFF2-40B4-BE49-F238E27FC236}">
                <a16:creationId xmlns:a16="http://schemas.microsoft.com/office/drawing/2014/main" id="{292E556E-2403-4F6A-9634-4CE78B3A440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fld id="{6F29D852-293A-44FD-BAE6-197E5BE0684E}" type="slidenum">
              <a:rPr kumimoji="0" lang="en-GB" altLang="zh-CN" sz="1200">
                <a:latin typeface="Calibri" panose="020F0502020204030204" pitchFamily="34" charset="0"/>
                <a:ea typeface="等线" panose="020B0503020204020204" pitchFamily="2" charset="-122"/>
              </a:rPr>
              <a:pPr/>
              <a:t>4</a:t>
            </a:fld>
            <a:endParaRPr kumimoji="0" lang="en-GB" altLang="zh-CN" sz="1200">
              <a:latin typeface="Calibri" panose="020F0502020204030204" pitchFamily="34" charset="0"/>
              <a:ea typeface="等线" panose="020B0503020204020204"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a:extLst>
              <a:ext uri="{FF2B5EF4-FFF2-40B4-BE49-F238E27FC236}">
                <a16:creationId xmlns:a16="http://schemas.microsoft.com/office/drawing/2014/main" id="{9CD0AEAC-1722-419D-9278-4FE603C2A124}"/>
              </a:ext>
            </a:extLst>
          </p:cNvPr>
          <p:cNvSpPr>
            <a:spLocks noGrp="1" noRot="1" noChangeAspect="1" noChangeArrowheads="1" noTextEdit="1"/>
          </p:cNvSpPr>
          <p:nvPr>
            <p:ph type="sldImg" idx="4294967295"/>
          </p:nvPr>
        </p:nvSpPr>
        <p:spPr bwMode="auto">
          <a:ln>
            <a:solidFill>
              <a:srgbClr val="000000"/>
            </a:solidFill>
            <a:miter lim="800000"/>
            <a:headEnd/>
            <a:tailEnd/>
          </a:ln>
        </p:spPr>
      </p:sp>
      <p:sp>
        <p:nvSpPr>
          <p:cNvPr id="29698" name="Notes Placeholder 2">
            <a:extLst>
              <a:ext uri="{FF2B5EF4-FFF2-40B4-BE49-F238E27FC236}">
                <a16:creationId xmlns:a16="http://schemas.microsoft.com/office/drawing/2014/main" id="{C67EC899-D753-4D45-8279-5F6B48B3BFD4}"/>
              </a:ext>
            </a:extLst>
          </p:cNvPr>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zh-CN"/>
          </a:p>
        </p:txBody>
      </p:sp>
      <p:sp>
        <p:nvSpPr>
          <p:cNvPr id="29699" name="Slide Number Placeholder 3">
            <a:extLst>
              <a:ext uri="{FF2B5EF4-FFF2-40B4-BE49-F238E27FC236}">
                <a16:creationId xmlns:a16="http://schemas.microsoft.com/office/drawing/2014/main" id="{B8EA58A3-50BC-4C3F-AA21-2C0EB7033E9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fld id="{8E4A4F8E-C2E7-4C7B-BDFA-4A6AA3BA9D8B}" type="slidenum">
              <a:rPr kumimoji="0" lang="en-GB" altLang="zh-CN" sz="1200">
                <a:latin typeface="Calibri" panose="020F0502020204030204" pitchFamily="34" charset="0"/>
                <a:ea typeface="等线" panose="020B0503020204020204" pitchFamily="2" charset="-122"/>
              </a:rPr>
              <a:pPr/>
              <a:t>5</a:t>
            </a:fld>
            <a:endParaRPr kumimoji="0" lang="en-GB" altLang="zh-CN" sz="1200">
              <a:latin typeface="Calibri" panose="020F0502020204030204" pitchFamily="34" charset="0"/>
              <a:ea typeface="等线" panose="020B0503020204020204"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a:extLst>
              <a:ext uri="{FF2B5EF4-FFF2-40B4-BE49-F238E27FC236}">
                <a16:creationId xmlns:a16="http://schemas.microsoft.com/office/drawing/2014/main" id="{881DE9D7-0F4D-4E5C-81B5-F7E882129F2B}"/>
              </a:ext>
            </a:extLst>
          </p:cNvPr>
          <p:cNvSpPr>
            <a:spLocks noGrp="1" noRot="1" noChangeAspect="1" noChangeArrowheads="1" noTextEdit="1"/>
          </p:cNvSpPr>
          <p:nvPr>
            <p:ph type="sldImg" idx="4294967295"/>
          </p:nvPr>
        </p:nvSpPr>
        <p:spPr bwMode="auto">
          <a:ln>
            <a:solidFill>
              <a:srgbClr val="000000"/>
            </a:solidFill>
            <a:miter lim="800000"/>
            <a:headEnd/>
            <a:tailEnd/>
          </a:ln>
        </p:spPr>
      </p:sp>
      <p:sp>
        <p:nvSpPr>
          <p:cNvPr id="31746" name="Notes Placeholder 2">
            <a:extLst>
              <a:ext uri="{FF2B5EF4-FFF2-40B4-BE49-F238E27FC236}">
                <a16:creationId xmlns:a16="http://schemas.microsoft.com/office/drawing/2014/main" id="{DF564995-B22E-4279-816F-91D35EA6EBFE}"/>
              </a:ext>
            </a:extLst>
          </p:cNvPr>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en-GB" sz="1200" kern="1200" dirty="0">
                <a:solidFill>
                  <a:schemeClr val="tx1"/>
                </a:solidFill>
                <a:effectLst/>
                <a:latin typeface="+mn-lt"/>
                <a:ea typeface="SimSun" panose="02010600030101010101" pitchFamily="2" charset="-122"/>
                <a:cs typeface="宋体" charset="0"/>
              </a:rPr>
              <a:t>The fundamental problem of anthropogenic climate change is well known: we cannot produce and consume significant quantities of carbon and at the same time maintain stability of our climate system.</a:t>
            </a:r>
          </a:p>
          <a:p>
            <a:r>
              <a:rPr kumimoji="1" lang="zh-CN" altLang="en-US" sz="1200" kern="1200" dirty="0">
                <a:solidFill>
                  <a:schemeClr val="tx1"/>
                </a:solidFill>
                <a:effectLst/>
                <a:latin typeface="+mn-lt"/>
                <a:ea typeface="SimSun" panose="02010600030101010101" pitchFamily="2" charset="-122"/>
                <a:cs typeface="宋体" charset="0"/>
              </a:rPr>
              <a:t>人为活动气候变化的根本问题已经众所周知：我们不能在生产和消耗大量碳的同时保持气候系统的稳定性。</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Policy targets provide a framing for us to think about the economic and financial implications.</a:t>
            </a:r>
          </a:p>
          <a:p>
            <a:r>
              <a:rPr kumimoji="1" lang="zh-CN" altLang="en-US" sz="1200" kern="1200" dirty="0">
                <a:solidFill>
                  <a:schemeClr val="tx1"/>
                </a:solidFill>
                <a:effectLst/>
                <a:latin typeface="+mn-lt"/>
                <a:ea typeface="SimSun" panose="02010600030101010101" pitchFamily="2" charset="-122"/>
                <a:cs typeface="宋体" charset="0"/>
              </a:rPr>
              <a:t>政策目标为我们提供一个框架，从而思考经济和金融上的潜在意义。</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This slide, taken from </a:t>
            </a:r>
            <a:r>
              <a:rPr kumimoji="1" lang="en-GB" sz="1200" i="1" kern="1200" dirty="0">
                <a:solidFill>
                  <a:schemeClr val="tx1"/>
                </a:solidFill>
                <a:effectLst/>
                <a:latin typeface="+mn-lt"/>
                <a:ea typeface="SimSun" panose="02010600030101010101" pitchFamily="2" charset="-122"/>
                <a:cs typeface="宋体" charset="0"/>
              </a:rPr>
              <a:t>Danger Zone</a:t>
            </a:r>
            <a:r>
              <a:rPr kumimoji="1" lang="en-GB" sz="1200" kern="1200" dirty="0">
                <a:solidFill>
                  <a:schemeClr val="tx1"/>
                </a:solidFill>
                <a:effectLst/>
                <a:latin typeface="+mn-lt"/>
                <a:ea typeface="SimSun" panose="02010600030101010101" pitchFamily="2" charset="-122"/>
                <a:cs typeface="宋体" charset="0"/>
              </a:rPr>
              <a:t>, shows clearly the gap between the fossil fuel needed to meet international targets (</a:t>
            </a:r>
            <a:r>
              <a:rPr kumimoji="1" lang="en-US" sz="1200" kern="1200" dirty="0">
                <a:solidFill>
                  <a:schemeClr val="tx1"/>
                </a:solidFill>
                <a:effectLst/>
                <a:latin typeface="+mn-lt"/>
                <a:ea typeface="SimSun" panose="02010600030101010101" pitchFamily="2" charset="-122"/>
                <a:cs typeface="宋体" charset="0"/>
              </a:rPr>
              <a:t>2°C</a:t>
            </a:r>
            <a:r>
              <a:rPr kumimoji="1" lang="en-GB" sz="1200" kern="1200" dirty="0">
                <a:solidFill>
                  <a:schemeClr val="tx1"/>
                </a:solidFill>
                <a:effectLst/>
                <a:latin typeface="+mn-lt"/>
                <a:ea typeface="SimSun" panose="02010600030101010101" pitchFamily="2" charset="-122"/>
                <a:cs typeface="宋体" charset="0"/>
              </a:rPr>
              <a:t>) and the path that we are currently on. </a:t>
            </a:r>
          </a:p>
          <a:p>
            <a:r>
              <a:rPr kumimoji="1" lang="zh-CN" altLang="en-US" sz="1200" kern="1200" dirty="0">
                <a:solidFill>
                  <a:schemeClr val="tx1"/>
                </a:solidFill>
                <a:effectLst/>
                <a:latin typeface="+mn-lt"/>
                <a:ea typeface="SimSun" panose="02010600030101010101" pitchFamily="2" charset="-122"/>
                <a:cs typeface="宋体" charset="0"/>
              </a:rPr>
              <a:t>本页摘自</a:t>
            </a:r>
            <a:r>
              <a:rPr kumimoji="1" lang="en-GB" sz="1200" i="1" kern="1200" dirty="0">
                <a:solidFill>
                  <a:schemeClr val="tx1"/>
                </a:solidFill>
                <a:effectLst/>
                <a:latin typeface="+mn-lt"/>
                <a:ea typeface="SimSun" panose="02010600030101010101" pitchFamily="2" charset="-122"/>
                <a:cs typeface="宋体" charset="0"/>
              </a:rPr>
              <a:t> Danger Zone(</a:t>
            </a:r>
            <a:r>
              <a:rPr kumimoji="1" lang="zh-CN" altLang="en-US" sz="1200" i="1" kern="1200" dirty="0">
                <a:solidFill>
                  <a:schemeClr val="tx1"/>
                </a:solidFill>
                <a:effectLst/>
                <a:latin typeface="+mn-lt"/>
                <a:ea typeface="SimSun" panose="02010600030101010101" pitchFamily="2" charset="-122"/>
                <a:cs typeface="宋体" charset="0"/>
              </a:rPr>
              <a:t>危险区</a:t>
            </a:r>
            <a:r>
              <a:rPr kumimoji="1" lang="en-GB" sz="1200" i="1" kern="1200" dirty="0">
                <a:solidFill>
                  <a:schemeClr val="tx1"/>
                </a:solidFill>
                <a:effectLst/>
                <a:latin typeface="+mn-lt"/>
                <a:ea typeface="SimSun" panose="02010600030101010101" pitchFamily="2" charset="-122"/>
                <a:cs typeface="宋体" charset="0"/>
              </a:rPr>
              <a:t>)</a:t>
            </a:r>
            <a:r>
              <a:rPr kumimoji="1" lang="zh-CN" altLang="en-US" sz="1200" i="1" kern="1200" dirty="0">
                <a:solidFill>
                  <a:schemeClr val="tx1"/>
                </a:solidFill>
                <a:effectLst/>
                <a:latin typeface="+mn-lt"/>
                <a:ea typeface="SimSun" panose="02010600030101010101" pitchFamily="2" charset="-122"/>
                <a:cs typeface="宋体" charset="0"/>
              </a:rPr>
              <a:t>，</a:t>
            </a:r>
            <a:r>
              <a:rPr kumimoji="1" lang="zh-CN" altLang="en-US" sz="1200" kern="1200" dirty="0">
                <a:solidFill>
                  <a:schemeClr val="tx1"/>
                </a:solidFill>
                <a:effectLst/>
                <a:latin typeface="+mn-lt"/>
                <a:ea typeface="SimSun" panose="02010600030101010101" pitchFamily="2" charset="-122"/>
                <a:cs typeface="宋体" charset="0"/>
              </a:rPr>
              <a:t>清楚显示为了达到国际目标</a:t>
            </a:r>
            <a:r>
              <a:rPr kumimoji="1" lang="en-GB" sz="1200" kern="1200" dirty="0">
                <a:solidFill>
                  <a:schemeClr val="tx1"/>
                </a:solidFill>
                <a:effectLst/>
                <a:latin typeface="+mn-lt"/>
                <a:ea typeface="SimSun" panose="02010600030101010101" pitchFamily="2" charset="-122"/>
                <a:cs typeface="宋体" charset="0"/>
              </a:rPr>
              <a:t> (</a:t>
            </a:r>
            <a:r>
              <a:rPr kumimoji="1" lang="en-US" sz="1200" kern="1200" dirty="0">
                <a:solidFill>
                  <a:schemeClr val="tx1"/>
                </a:solidFill>
                <a:effectLst/>
                <a:latin typeface="+mn-lt"/>
                <a:ea typeface="SimSun" panose="02010600030101010101" pitchFamily="2" charset="-122"/>
                <a:cs typeface="宋体" charset="0"/>
              </a:rPr>
              <a:t>2°C</a:t>
            </a:r>
            <a:r>
              <a:rPr kumimoji="1" lang="en-GB" sz="1200" kern="1200" dirty="0">
                <a:solidFill>
                  <a:schemeClr val="tx1"/>
                </a:solidFill>
                <a:effectLst/>
                <a:latin typeface="+mn-lt"/>
                <a:ea typeface="SimSun" panose="02010600030101010101" pitchFamily="2" charset="-122"/>
                <a:cs typeface="宋体" charset="0"/>
              </a:rPr>
              <a:t>)</a:t>
            </a:r>
            <a:r>
              <a:rPr kumimoji="1" lang="zh-CN" altLang="en-US" sz="1200" kern="1200" dirty="0">
                <a:solidFill>
                  <a:schemeClr val="tx1"/>
                </a:solidFill>
                <a:effectLst/>
                <a:latin typeface="+mn-lt"/>
                <a:ea typeface="SimSun" panose="02010600030101010101" pitchFamily="2" charset="-122"/>
                <a:cs typeface="宋体" charset="0"/>
              </a:rPr>
              <a:t>所需的化石燃料与我们目前所在路径之间的差距。</a:t>
            </a:r>
            <a:endParaRPr kumimoji="1" lang="en-GB" sz="1200" kern="1200" dirty="0">
              <a:solidFill>
                <a:schemeClr val="tx1"/>
              </a:solidFill>
              <a:effectLst/>
              <a:latin typeface="+mn-lt"/>
              <a:ea typeface="SimSun" panose="02010600030101010101" pitchFamily="2" charset="-122"/>
              <a:cs typeface="宋体" charset="0"/>
            </a:endParaRPr>
          </a:p>
          <a:p>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Not only does this show the challenge we face of constraining that production and consumption of carbon, but it also highlights the financial risk that could result if policy ambition is met.</a:t>
            </a:r>
          </a:p>
          <a:p>
            <a:r>
              <a:rPr kumimoji="1" lang="zh-CN" altLang="en-US" sz="1200" kern="1200" dirty="0">
                <a:solidFill>
                  <a:schemeClr val="tx1"/>
                </a:solidFill>
                <a:effectLst/>
                <a:latin typeface="+mn-lt"/>
                <a:ea typeface="SimSun" panose="02010600030101010101" pitchFamily="2" charset="-122"/>
                <a:cs typeface="宋体" charset="0"/>
              </a:rPr>
              <a:t>这不仅显示我们在限制碳产量和消耗量上面临的挑战，还突显如果政策抱负得以实现，可能导致的金融风险。</a:t>
            </a:r>
            <a:endParaRPr kumimoji="1" lang="en-GB" sz="1200" kern="1200" dirty="0">
              <a:solidFill>
                <a:schemeClr val="tx1"/>
              </a:solidFill>
              <a:effectLst/>
              <a:latin typeface="+mn-lt"/>
              <a:ea typeface="SimSun" panose="02010600030101010101" pitchFamily="2" charset="-122"/>
              <a:cs typeface="宋体" charset="0"/>
            </a:endParaRPr>
          </a:p>
        </p:txBody>
      </p:sp>
      <p:sp>
        <p:nvSpPr>
          <p:cNvPr id="31747" name="Slide Number Placeholder 3">
            <a:extLst>
              <a:ext uri="{FF2B5EF4-FFF2-40B4-BE49-F238E27FC236}">
                <a16:creationId xmlns:a16="http://schemas.microsoft.com/office/drawing/2014/main" id="{827DCBC7-DE95-45F3-8599-4D95D616C4E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fld id="{2352C3D9-948A-4740-B489-6A4DC99B4022}" type="slidenum">
              <a:rPr kumimoji="0" lang="en-GB" altLang="zh-CN" sz="1200">
                <a:latin typeface="Calibri" panose="020F0502020204030204" pitchFamily="34" charset="0"/>
                <a:ea typeface="等线" panose="020B0503020204020204" pitchFamily="2" charset="-122"/>
              </a:rPr>
              <a:pPr/>
              <a:t>6</a:t>
            </a:fld>
            <a:endParaRPr kumimoji="0" lang="en-GB" altLang="zh-CN" sz="1200">
              <a:latin typeface="Calibri" panose="020F0502020204030204" pitchFamily="34" charset="0"/>
              <a:ea typeface="等线" panose="020B0503020204020204" pitchFamily="2"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id="{494234E0-9383-4EA9-B7AB-569F9F926787}"/>
              </a:ext>
            </a:extLst>
          </p:cNvPr>
          <p:cNvSpPr>
            <a:spLocks noGrp="1" noRot="1" noChangeAspect="1" noChangeArrowheads="1" noTextEdit="1"/>
          </p:cNvSpPr>
          <p:nvPr>
            <p:ph type="sldImg" idx="4294967295"/>
          </p:nvPr>
        </p:nvSpPr>
        <p:spPr bwMode="auto">
          <a:ln>
            <a:solidFill>
              <a:srgbClr val="000000"/>
            </a:solidFill>
            <a:miter lim="800000"/>
            <a:headEnd/>
            <a:tailEnd/>
          </a:ln>
        </p:spPr>
      </p:sp>
      <p:sp>
        <p:nvSpPr>
          <p:cNvPr id="33794" name="Notes Placeholder 2">
            <a:extLst>
              <a:ext uri="{FF2B5EF4-FFF2-40B4-BE49-F238E27FC236}">
                <a16:creationId xmlns:a16="http://schemas.microsoft.com/office/drawing/2014/main" id="{4C80A262-CB6C-4E46-8964-638EC1083F41}"/>
              </a:ext>
            </a:extLst>
          </p:cNvPr>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en-GB" sz="1200" kern="1200" dirty="0">
                <a:solidFill>
                  <a:schemeClr val="tx1"/>
                </a:solidFill>
                <a:effectLst/>
                <a:latin typeface="+mn-lt"/>
                <a:ea typeface="SimSun" panose="02010600030101010101" pitchFamily="2" charset="-122"/>
                <a:cs typeface="宋体" charset="0"/>
              </a:rPr>
              <a:t>To understand the risk in practical terms, Carbon Tracker’s uses economic logic to help answer two key questions:</a:t>
            </a:r>
          </a:p>
          <a:p>
            <a:r>
              <a:rPr kumimoji="1" lang="zh-CN" altLang="en-US" sz="1200" kern="1200" dirty="0">
                <a:solidFill>
                  <a:schemeClr val="tx1"/>
                </a:solidFill>
                <a:effectLst/>
                <a:latin typeface="+mn-lt"/>
                <a:ea typeface="SimSun" panose="02010600030101010101" pitchFamily="2" charset="-122"/>
                <a:cs typeface="宋体" charset="0"/>
              </a:rPr>
              <a:t>为了理解这种风险的实际意义，</a:t>
            </a:r>
            <a:r>
              <a:rPr kumimoji="1" lang="en-GB" sz="1200" kern="1200" dirty="0">
                <a:solidFill>
                  <a:schemeClr val="tx1"/>
                </a:solidFill>
                <a:effectLst/>
                <a:latin typeface="+mn-lt"/>
                <a:ea typeface="SimSun" panose="02010600030101010101" pitchFamily="2" charset="-122"/>
                <a:cs typeface="宋体" charset="0"/>
              </a:rPr>
              <a:t> Carbon Tracker</a:t>
            </a:r>
            <a:r>
              <a:rPr kumimoji="1" lang="en-US" sz="1200" kern="1200" dirty="0">
                <a:solidFill>
                  <a:schemeClr val="tx1"/>
                </a:solidFill>
                <a:effectLst/>
                <a:latin typeface="+mn-lt"/>
                <a:ea typeface="SimSun" panose="02010600030101010101" pitchFamily="2" charset="-122"/>
                <a:cs typeface="宋体" charset="0"/>
              </a:rPr>
              <a:t>(</a:t>
            </a:r>
            <a:r>
              <a:rPr kumimoji="1" lang="zh-CN" altLang="en-US" sz="1200" kern="1200" dirty="0">
                <a:solidFill>
                  <a:schemeClr val="tx1"/>
                </a:solidFill>
                <a:effectLst/>
                <a:latin typeface="+mn-lt"/>
                <a:ea typeface="SimSun" panose="02010600030101010101" pitchFamily="2" charset="-122"/>
                <a:cs typeface="宋体" charset="0"/>
              </a:rPr>
              <a:t>碳追踪</a:t>
            </a:r>
            <a:r>
              <a:rPr kumimoji="1" lang="en-US" sz="1200" kern="1200" dirty="0">
                <a:solidFill>
                  <a:schemeClr val="tx1"/>
                </a:solidFill>
                <a:effectLst/>
                <a:latin typeface="+mn-lt"/>
                <a:ea typeface="SimSun" panose="02010600030101010101" pitchFamily="2" charset="-122"/>
                <a:cs typeface="宋体" charset="0"/>
              </a:rPr>
              <a:t>)</a:t>
            </a:r>
            <a:r>
              <a:rPr kumimoji="1" lang="zh-CN" altLang="en-US" sz="1200" kern="1200" dirty="0">
                <a:solidFill>
                  <a:schemeClr val="tx1"/>
                </a:solidFill>
                <a:effectLst/>
                <a:latin typeface="+mn-lt"/>
                <a:ea typeface="SimSun" panose="02010600030101010101" pitchFamily="2" charset="-122"/>
                <a:cs typeface="宋体" charset="0"/>
              </a:rPr>
              <a:t>运用经济学逻辑来帮助回答两个关键问题：</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pPr marL="685800" lvl="1" indent="-228600">
              <a:buFont typeface="+mj-lt"/>
              <a:buAutoNum type="arabicPeriod"/>
            </a:pPr>
            <a:r>
              <a:rPr kumimoji="1" lang="en-GB" sz="1200" kern="1200" dirty="0">
                <a:solidFill>
                  <a:schemeClr val="tx1"/>
                </a:solidFill>
                <a:effectLst/>
                <a:latin typeface="+mn-lt"/>
                <a:ea typeface="SimSun" panose="02010600030101010101" pitchFamily="2" charset="-122"/>
                <a:cs typeface="+mn-cs"/>
              </a:rPr>
              <a:t>How are companies affected by events unfolding at the macro-level</a:t>
            </a:r>
          </a:p>
          <a:p>
            <a:pPr lvl="1"/>
            <a:r>
              <a:rPr kumimoji="1" lang="zh-CN" altLang="en-US" sz="1200" kern="1200" dirty="0">
                <a:solidFill>
                  <a:schemeClr val="tx1"/>
                </a:solidFill>
                <a:effectLst/>
                <a:latin typeface="+mn-lt"/>
                <a:ea typeface="SimSun" panose="02010600030101010101" pitchFamily="2" charset="-122"/>
                <a:cs typeface="+mn-cs"/>
              </a:rPr>
              <a:t>公司如何受到宏观层面正在展开的事件影响</a:t>
            </a:r>
            <a:endParaRPr kumimoji="1" lang="en-GB" sz="1200" kern="1200" dirty="0">
              <a:solidFill>
                <a:schemeClr val="tx1"/>
              </a:solidFill>
              <a:effectLst/>
              <a:latin typeface="+mn-lt"/>
              <a:ea typeface="SimSun" panose="02010600030101010101" pitchFamily="2" charset="-122"/>
              <a:cs typeface="+mn-cs"/>
            </a:endParaRPr>
          </a:p>
          <a:p>
            <a:pPr marL="685800" lvl="1" indent="-228600">
              <a:buFont typeface="+mj-lt"/>
              <a:buAutoNum type="arabicPeriod" startAt="2"/>
            </a:pPr>
            <a:r>
              <a:rPr kumimoji="1" lang="en-GB" sz="1200" kern="1200" dirty="0">
                <a:solidFill>
                  <a:schemeClr val="tx1"/>
                </a:solidFill>
                <a:effectLst/>
                <a:latin typeface="+mn-lt"/>
                <a:ea typeface="SimSun" panose="02010600030101010101" pitchFamily="2" charset="-122"/>
                <a:cs typeface="+mn-cs"/>
              </a:rPr>
              <a:t>How can companies adapt their strategy to limit their exposure?</a:t>
            </a:r>
          </a:p>
          <a:p>
            <a:pPr lvl="1"/>
            <a:r>
              <a:rPr kumimoji="1" lang="zh-CN" altLang="en-US" sz="1200" kern="1200" dirty="0">
                <a:solidFill>
                  <a:schemeClr val="tx1"/>
                </a:solidFill>
                <a:effectLst/>
                <a:latin typeface="+mn-lt"/>
                <a:ea typeface="SimSun" panose="02010600030101010101" pitchFamily="2" charset="-122"/>
                <a:cs typeface="+mn-cs"/>
              </a:rPr>
              <a:t>公司如何调整他们的战略，限制他们受到的影响？</a:t>
            </a:r>
            <a:endParaRPr kumimoji="1" lang="en-GB" sz="1200" kern="1200" dirty="0">
              <a:solidFill>
                <a:schemeClr val="tx1"/>
              </a:solidFill>
              <a:effectLst/>
              <a:latin typeface="+mn-lt"/>
              <a:ea typeface="SimSun" panose="02010600030101010101" pitchFamily="2" charset="-122"/>
              <a:cs typeface="+mn-cs"/>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Our </a:t>
            </a:r>
            <a:r>
              <a:rPr kumimoji="1" lang="en-GB" sz="1200" b="1" kern="1200" dirty="0">
                <a:solidFill>
                  <a:schemeClr val="tx1"/>
                </a:solidFill>
                <a:effectLst/>
                <a:latin typeface="+mn-lt"/>
                <a:ea typeface="SimSun" panose="02010600030101010101" pitchFamily="2" charset="-122"/>
                <a:cs typeface="宋体" charset="0"/>
              </a:rPr>
              <a:t>carbon supply cost curve</a:t>
            </a:r>
            <a:r>
              <a:rPr kumimoji="1" lang="en-GB" sz="1200" kern="1200" dirty="0">
                <a:solidFill>
                  <a:schemeClr val="tx1"/>
                </a:solidFill>
                <a:effectLst/>
                <a:latin typeface="+mn-lt"/>
                <a:ea typeface="SimSun" panose="02010600030101010101" pitchFamily="2" charset="-122"/>
                <a:cs typeface="宋体" charset="0"/>
              </a:rPr>
              <a:t> approach combines demand and supply to understand the impacts over the next two decades.</a:t>
            </a:r>
          </a:p>
          <a:p>
            <a:r>
              <a:rPr kumimoji="1" lang="zh-CN" altLang="en-US" sz="1200" kern="1200" dirty="0">
                <a:solidFill>
                  <a:schemeClr val="tx1"/>
                </a:solidFill>
                <a:effectLst/>
                <a:latin typeface="+mn-lt"/>
                <a:ea typeface="SimSun" panose="02010600030101010101" pitchFamily="2" charset="-122"/>
                <a:cs typeface="宋体" charset="0"/>
              </a:rPr>
              <a:t>我们的碳供给成本曲线法结合供需来理解未来二十年的后续影响。</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Using industry data for oil, gas and coal, we compare potential future supply against a </a:t>
            </a:r>
            <a:r>
              <a:rPr kumimoji="1" lang="en-US" sz="1200" kern="1200" dirty="0">
                <a:solidFill>
                  <a:schemeClr val="tx1"/>
                </a:solidFill>
                <a:effectLst/>
                <a:latin typeface="+mn-lt"/>
                <a:ea typeface="SimSun" panose="02010600030101010101" pitchFamily="2" charset="-122"/>
                <a:cs typeface="宋体" charset="0"/>
              </a:rPr>
              <a:t>2°C </a:t>
            </a:r>
            <a:r>
              <a:rPr kumimoji="1" lang="en-GB" sz="1200" kern="1200" dirty="0">
                <a:solidFill>
                  <a:schemeClr val="tx1"/>
                </a:solidFill>
                <a:effectLst/>
                <a:latin typeface="+mn-lt"/>
                <a:ea typeface="SimSun" panose="02010600030101010101" pitchFamily="2" charset="-122"/>
                <a:cs typeface="宋体" charset="0"/>
              </a:rPr>
              <a:t>demand scenario, based on the International Energy Agency’s 450 Scenario. </a:t>
            </a:r>
          </a:p>
          <a:p>
            <a:r>
              <a:rPr kumimoji="1" lang="zh-CN" altLang="en-US" sz="1200" kern="1200" dirty="0">
                <a:solidFill>
                  <a:schemeClr val="tx1"/>
                </a:solidFill>
                <a:effectLst/>
                <a:latin typeface="+mn-lt"/>
                <a:ea typeface="SimSun" panose="02010600030101010101" pitchFamily="2" charset="-122"/>
                <a:cs typeface="宋体" charset="0"/>
              </a:rPr>
              <a:t>通过油气和煤炭的行业数据，根据国际能源署的</a:t>
            </a:r>
            <a:r>
              <a:rPr kumimoji="1" lang="en-GB" sz="1200" kern="1200" dirty="0">
                <a:solidFill>
                  <a:schemeClr val="tx1"/>
                </a:solidFill>
                <a:effectLst/>
                <a:latin typeface="+mn-lt"/>
                <a:ea typeface="SimSun" panose="02010600030101010101" pitchFamily="2" charset="-122"/>
                <a:cs typeface="宋体" charset="0"/>
              </a:rPr>
              <a:t> 450</a:t>
            </a:r>
            <a:r>
              <a:rPr kumimoji="1" lang="zh-CN" altLang="en-US" sz="1200" kern="1200" dirty="0">
                <a:solidFill>
                  <a:schemeClr val="tx1"/>
                </a:solidFill>
                <a:effectLst/>
                <a:latin typeface="+mn-lt"/>
                <a:ea typeface="SimSun" panose="02010600030101010101" pitchFamily="2" charset="-122"/>
                <a:cs typeface="宋体" charset="0"/>
              </a:rPr>
              <a:t>情景，我们对比未来潜在供给和</a:t>
            </a:r>
            <a:r>
              <a:rPr kumimoji="1" lang="en-US" sz="1200" kern="1200" dirty="0">
                <a:solidFill>
                  <a:schemeClr val="tx1"/>
                </a:solidFill>
                <a:effectLst/>
                <a:latin typeface="+mn-lt"/>
                <a:ea typeface="SimSun" panose="02010600030101010101" pitchFamily="2" charset="-122"/>
                <a:cs typeface="宋体" charset="0"/>
              </a:rPr>
              <a:t>2°C</a:t>
            </a:r>
            <a:r>
              <a:rPr kumimoji="1" lang="zh-CN" altLang="en-US" sz="1200" kern="1200" dirty="0">
                <a:solidFill>
                  <a:schemeClr val="tx1"/>
                </a:solidFill>
                <a:effectLst/>
                <a:latin typeface="+mn-lt"/>
                <a:ea typeface="SimSun" panose="02010600030101010101" pitchFamily="2" charset="-122"/>
                <a:cs typeface="宋体" charset="0"/>
              </a:rPr>
              <a:t>需求情景。</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We stack up potential supply on a cost curve and assume that the lowest cost supply is consumed first.</a:t>
            </a:r>
          </a:p>
          <a:p>
            <a:r>
              <a:rPr kumimoji="1" lang="zh-CN" altLang="en-US" sz="1200" kern="1200" dirty="0">
                <a:solidFill>
                  <a:schemeClr val="tx1"/>
                </a:solidFill>
                <a:effectLst/>
                <a:latin typeface="+mn-lt"/>
                <a:ea typeface="SimSun" panose="02010600030101010101" pitchFamily="2" charset="-122"/>
                <a:cs typeface="宋体" charset="0"/>
              </a:rPr>
              <a:t>我们把潜在供给嵌套在成本曲线上，假设先消耗最低成本供给。</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Comparing this potential supply against the </a:t>
            </a:r>
            <a:r>
              <a:rPr kumimoji="1" lang="en-US" sz="1200" kern="1200" dirty="0">
                <a:solidFill>
                  <a:schemeClr val="tx1"/>
                </a:solidFill>
                <a:effectLst/>
                <a:latin typeface="+mn-lt"/>
                <a:ea typeface="SimSun" panose="02010600030101010101" pitchFamily="2" charset="-122"/>
                <a:cs typeface="宋体" charset="0"/>
              </a:rPr>
              <a:t>2°C </a:t>
            </a:r>
            <a:r>
              <a:rPr kumimoji="1" lang="en-GB" sz="1200" kern="1200" dirty="0">
                <a:solidFill>
                  <a:schemeClr val="tx1"/>
                </a:solidFill>
                <a:effectLst/>
                <a:latin typeface="+mn-lt"/>
                <a:ea typeface="SimSun" panose="02010600030101010101" pitchFamily="2" charset="-122"/>
                <a:cs typeface="宋体" charset="0"/>
              </a:rPr>
              <a:t>demand intersect enables us to determine which supply is within </a:t>
            </a:r>
            <a:r>
              <a:rPr kumimoji="1" lang="en-US" sz="1200" kern="1200" dirty="0">
                <a:solidFill>
                  <a:schemeClr val="tx1"/>
                </a:solidFill>
                <a:effectLst/>
                <a:latin typeface="+mn-lt"/>
                <a:ea typeface="SimSun" panose="02010600030101010101" pitchFamily="2" charset="-122"/>
                <a:cs typeface="宋体" charset="0"/>
              </a:rPr>
              <a:t>2°C </a:t>
            </a:r>
            <a:r>
              <a:rPr kumimoji="1" lang="en-GB" sz="1200" kern="1200" dirty="0">
                <a:solidFill>
                  <a:schemeClr val="tx1"/>
                </a:solidFill>
                <a:effectLst/>
                <a:latin typeface="+mn-lt"/>
                <a:ea typeface="SimSun" panose="02010600030101010101" pitchFamily="2" charset="-122"/>
                <a:cs typeface="宋体" charset="0"/>
              </a:rPr>
              <a:t>and which is outside </a:t>
            </a:r>
            <a:r>
              <a:rPr kumimoji="1" lang="en-US" sz="1200" kern="1200" dirty="0">
                <a:solidFill>
                  <a:schemeClr val="tx1"/>
                </a:solidFill>
                <a:effectLst/>
                <a:latin typeface="+mn-lt"/>
                <a:ea typeface="SimSun" panose="02010600030101010101" pitchFamily="2" charset="-122"/>
                <a:cs typeface="宋体" charset="0"/>
              </a:rPr>
              <a:t>2°C</a:t>
            </a:r>
            <a:r>
              <a:rPr kumimoji="1" lang="en-GB" sz="1200" kern="1200" dirty="0">
                <a:solidFill>
                  <a:schemeClr val="tx1"/>
                </a:solidFill>
                <a:effectLst/>
                <a:latin typeface="+mn-lt"/>
                <a:ea typeface="SimSun" panose="02010600030101010101" pitchFamily="2" charset="-122"/>
                <a:cs typeface="宋体" charset="0"/>
              </a:rPr>
              <a:t>. </a:t>
            </a:r>
          </a:p>
          <a:p>
            <a:r>
              <a:rPr kumimoji="1" lang="zh-CN" altLang="en-US" sz="1200" kern="1200" dirty="0">
                <a:solidFill>
                  <a:schemeClr val="tx1"/>
                </a:solidFill>
                <a:effectLst/>
                <a:latin typeface="+mn-lt"/>
                <a:ea typeface="SimSun" panose="02010600030101010101" pitchFamily="2" charset="-122"/>
                <a:cs typeface="宋体" charset="0"/>
              </a:rPr>
              <a:t>通过比较这种潜在供给与 </a:t>
            </a:r>
            <a:r>
              <a:rPr kumimoji="1" lang="en-US" sz="1200" kern="1200" dirty="0">
                <a:solidFill>
                  <a:schemeClr val="tx1"/>
                </a:solidFill>
                <a:effectLst/>
                <a:latin typeface="+mn-lt"/>
                <a:ea typeface="SimSun" panose="02010600030101010101" pitchFamily="2" charset="-122"/>
                <a:cs typeface="宋体" charset="0"/>
              </a:rPr>
              <a:t>2°C</a:t>
            </a:r>
            <a:r>
              <a:rPr kumimoji="1" lang="zh-CN" altLang="en-US" sz="1200" kern="1200" dirty="0">
                <a:solidFill>
                  <a:schemeClr val="tx1"/>
                </a:solidFill>
                <a:effectLst/>
                <a:latin typeface="+mn-lt"/>
                <a:ea typeface="SimSun" panose="02010600030101010101" pitchFamily="2" charset="-122"/>
                <a:cs typeface="宋体" charset="0"/>
              </a:rPr>
              <a:t>需求的交叉点，我们可以确定哪个供给在 </a:t>
            </a:r>
            <a:r>
              <a:rPr kumimoji="1" lang="en-US" sz="1200" kern="1200" dirty="0">
                <a:solidFill>
                  <a:schemeClr val="tx1"/>
                </a:solidFill>
                <a:effectLst/>
                <a:latin typeface="+mn-lt"/>
                <a:ea typeface="SimSun" panose="02010600030101010101" pitchFamily="2" charset="-122"/>
                <a:cs typeface="宋体" charset="0"/>
              </a:rPr>
              <a:t>2°C</a:t>
            </a:r>
            <a:r>
              <a:rPr kumimoji="1" lang="zh-CN" altLang="en-US" sz="1200" kern="1200" dirty="0">
                <a:solidFill>
                  <a:schemeClr val="tx1"/>
                </a:solidFill>
                <a:effectLst/>
                <a:latin typeface="+mn-lt"/>
                <a:ea typeface="SimSun" panose="02010600030101010101" pitchFamily="2" charset="-122"/>
                <a:cs typeface="宋体" charset="0"/>
              </a:rPr>
              <a:t>以内，哪个在 </a:t>
            </a:r>
            <a:r>
              <a:rPr kumimoji="1" lang="en-US" sz="1200" kern="1200" dirty="0">
                <a:solidFill>
                  <a:schemeClr val="tx1"/>
                </a:solidFill>
                <a:effectLst/>
                <a:latin typeface="+mn-lt"/>
                <a:ea typeface="SimSun" panose="02010600030101010101" pitchFamily="2" charset="-122"/>
                <a:cs typeface="宋体" charset="0"/>
              </a:rPr>
              <a:t>2°C</a:t>
            </a:r>
            <a:r>
              <a:rPr kumimoji="1" lang="zh-CN" altLang="en-US" sz="1200" kern="1200" dirty="0">
                <a:solidFill>
                  <a:schemeClr val="tx1"/>
                </a:solidFill>
                <a:effectLst/>
                <a:latin typeface="+mn-lt"/>
                <a:ea typeface="SimSun" panose="02010600030101010101" pitchFamily="2" charset="-122"/>
                <a:cs typeface="宋体" charset="0"/>
              </a:rPr>
              <a:t>以外。</a:t>
            </a:r>
            <a:endParaRPr kumimoji="1" lang="en-GB" sz="1200" kern="1200" dirty="0">
              <a:solidFill>
                <a:schemeClr val="tx1"/>
              </a:solidFill>
              <a:effectLst/>
              <a:latin typeface="+mn-lt"/>
              <a:ea typeface="SimSun" panose="02010600030101010101" pitchFamily="2" charset="-122"/>
              <a:cs typeface="宋体" charset="0"/>
            </a:endParaRPr>
          </a:p>
        </p:txBody>
      </p:sp>
      <p:sp>
        <p:nvSpPr>
          <p:cNvPr id="33795" name="Slide Number Placeholder 3">
            <a:extLst>
              <a:ext uri="{FF2B5EF4-FFF2-40B4-BE49-F238E27FC236}">
                <a16:creationId xmlns:a16="http://schemas.microsoft.com/office/drawing/2014/main" id="{6F4D911A-707F-4DA2-8F1C-0E0B14B887F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fld id="{1704308F-16FF-4A8E-BA96-8A0ED0DAFCC8}" type="slidenum">
              <a:rPr kumimoji="0" lang="en-GB" altLang="zh-CN" sz="1200">
                <a:latin typeface="Calibri" panose="020F0502020204030204" pitchFamily="34" charset="0"/>
                <a:ea typeface="等线" panose="020B0503020204020204" pitchFamily="2" charset="-122"/>
              </a:rPr>
              <a:pPr/>
              <a:t>7</a:t>
            </a:fld>
            <a:endParaRPr kumimoji="0" lang="en-GB" altLang="zh-CN" sz="1200">
              <a:latin typeface="Calibri" panose="020F0502020204030204" pitchFamily="34" charset="0"/>
              <a:ea typeface="等线" panose="020B0503020204020204" pitchFamily="2"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a:extLst>
              <a:ext uri="{FF2B5EF4-FFF2-40B4-BE49-F238E27FC236}">
                <a16:creationId xmlns:a16="http://schemas.microsoft.com/office/drawing/2014/main" id="{FE1AE6CD-7C34-4F3B-B7E6-41E88C8BFE3F}"/>
              </a:ext>
            </a:extLst>
          </p:cNvPr>
          <p:cNvSpPr>
            <a:spLocks noGrp="1" noRot="1" noChangeAspect="1" noChangeArrowheads="1" noTextEdit="1"/>
          </p:cNvSpPr>
          <p:nvPr>
            <p:ph type="sldImg" idx="4294967295"/>
          </p:nvPr>
        </p:nvSpPr>
        <p:spPr bwMode="auto">
          <a:ln>
            <a:solidFill>
              <a:srgbClr val="000000"/>
            </a:solidFill>
            <a:miter lim="800000"/>
            <a:headEnd/>
            <a:tailEnd/>
          </a:ln>
        </p:spPr>
      </p:sp>
      <p:sp>
        <p:nvSpPr>
          <p:cNvPr id="35842" name="Notes Placeholder 2">
            <a:extLst>
              <a:ext uri="{FF2B5EF4-FFF2-40B4-BE49-F238E27FC236}">
                <a16:creationId xmlns:a16="http://schemas.microsoft.com/office/drawing/2014/main" id="{E341E0B4-3CCE-47F0-BFCA-E9CC6DB3032B}"/>
              </a:ext>
            </a:extLst>
          </p:cNvPr>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en-GB" sz="1200" kern="1200" dirty="0">
                <a:solidFill>
                  <a:schemeClr val="tx1"/>
                </a:solidFill>
                <a:effectLst/>
                <a:latin typeface="+mn-lt"/>
                <a:ea typeface="SimSun" panose="02010600030101010101" pitchFamily="2" charset="-122"/>
                <a:cs typeface="宋体" charset="0"/>
              </a:rPr>
              <a:t>Our cost curve approach allows us to analyse the project-level and then company-level impact. </a:t>
            </a:r>
          </a:p>
          <a:p>
            <a:r>
              <a:rPr kumimoji="1" lang="zh-CN" altLang="en-US" sz="1200" kern="1200" dirty="0">
                <a:solidFill>
                  <a:schemeClr val="tx1"/>
                </a:solidFill>
                <a:effectLst/>
                <a:latin typeface="+mn-lt"/>
                <a:ea typeface="SimSun" panose="02010600030101010101" pitchFamily="2" charset="-122"/>
                <a:cs typeface="宋体" charset="0"/>
              </a:rPr>
              <a:t>我们的成本曲线法使我们可以分析项目层面，然后是公司层面的影响。</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Naturally, the extent to which a company’s potential supply is surplus to the </a:t>
            </a:r>
            <a:r>
              <a:rPr kumimoji="1" lang="en-US" sz="1200" kern="1200" dirty="0">
                <a:solidFill>
                  <a:schemeClr val="tx1"/>
                </a:solidFill>
                <a:effectLst/>
                <a:latin typeface="+mn-lt"/>
                <a:ea typeface="SimSun" panose="02010600030101010101" pitchFamily="2" charset="-122"/>
                <a:cs typeface="宋体" charset="0"/>
              </a:rPr>
              <a:t>2°C</a:t>
            </a:r>
            <a:r>
              <a:rPr kumimoji="1" lang="en-GB" sz="1200" kern="1200" dirty="0">
                <a:solidFill>
                  <a:schemeClr val="tx1"/>
                </a:solidFill>
                <a:effectLst/>
                <a:latin typeface="+mn-lt"/>
                <a:ea typeface="SimSun" panose="02010600030101010101" pitchFamily="2" charset="-122"/>
                <a:cs typeface="宋体" charset="0"/>
              </a:rPr>
              <a:t> demand level varies significantly.</a:t>
            </a:r>
          </a:p>
          <a:p>
            <a:r>
              <a:rPr kumimoji="1" lang="zh-CN" altLang="en-US" sz="1200" kern="1200" dirty="0">
                <a:solidFill>
                  <a:schemeClr val="tx1"/>
                </a:solidFill>
                <a:effectLst/>
                <a:latin typeface="+mn-lt"/>
                <a:ea typeface="SimSun" panose="02010600030101010101" pitchFamily="2" charset="-122"/>
                <a:cs typeface="宋体" charset="0"/>
              </a:rPr>
              <a:t>一个公司的潜在供给多于 </a:t>
            </a:r>
            <a:r>
              <a:rPr kumimoji="1" lang="en-US" sz="1200" kern="1200" dirty="0">
                <a:solidFill>
                  <a:schemeClr val="tx1"/>
                </a:solidFill>
                <a:effectLst/>
                <a:latin typeface="+mn-lt"/>
                <a:ea typeface="SimSun" panose="02010600030101010101" pitchFamily="2" charset="-122"/>
                <a:cs typeface="宋体" charset="0"/>
              </a:rPr>
              <a:t>2°C</a:t>
            </a:r>
            <a:r>
              <a:rPr kumimoji="1" lang="zh-CN" altLang="en-US" sz="1200" kern="1200" dirty="0">
                <a:solidFill>
                  <a:schemeClr val="tx1"/>
                </a:solidFill>
                <a:effectLst/>
                <a:latin typeface="+mn-lt"/>
                <a:ea typeface="SimSun" panose="02010600030101010101" pitchFamily="2" charset="-122"/>
                <a:cs typeface="宋体" charset="0"/>
              </a:rPr>
              <a:t>需求水平的程度自然会有很大差异。</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As an example, the chart shows the 10 best and 10 worst performing companies based on this metric.</a:t>
            </a:r>
          </a:p>
          <a:p>
            <a:r>
              <a:rPr kumimoji="1" lang="zh-CN" altLang="en-US" sz="1200" kern="1200" dirty="0">
                <a:solidFill>
                  <a:schemeClr val="tx1"/>
                </a:solidFill>
                <a:effectLst/>
                <a:latin typeface="+mn-lt"/>
                <a:ea typeface="SimSun" panose="02010600030101010101" pitchFamily="2" charset="-122"/>
                <a:cs typeface="宋体" charset="0"/>
              </a:rPr>
              <a:t>比如，该表显示根据这一衡量标准表现最好十家公司和最差十家公司。</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One of the key metrics that we use is proportion of potential capital expenditure from 2017-2025 that is not needed. This provides investors with one useful indication of how a company might fare relative to its peers.</a:t>
            </a:r>
          </a:p>
          <a:p>
            <a:r>
              <a:rPr kumimoji="1" lang="zh-CN" altLang="en-US" sz="1200" kern="1200" dirty="0">
                <a:solidFill>
                  <a:schemeClr val="tx1"/>
                </a:solidFill>
                <a:effectLst/>
                <a:latin typeface="+mn-lt"/>
                <a:ea typeface="SimSun" panose="02010600030101010101" pitchFamily="2" charset="-122"/>
                <a:cs typeface="宋体" charset="0"/>
              </a:rPr>
              <a:t>我们采用的关键指标之一是</a:t>
            </a:r>
            <a:r>
              <a:rPr kumimoji="1" lang="en-GB" sz="1200" kern="1200" dirty="0">
                <a:solidFill>
                  <a:schemeClr val="tx1"/>
                </a:solidFill>
                <a:effectLst/>
                <a:latin typeface="+mn-lt"/>
                <a:ea typeface="SimSun" panose="02010600030101010101" pitchFamily="2" charset="-122"/>
                <a:cs typeface="宋体" charset="0"/>
              </a:rPr>
              <a:t>2017-2025</a:t>
            </a:r>
            <a:r>
              <a:rPr kumimoji="1" lang="zh-CN" altLang="en-US" sz="1200" kern="1200" dirty="0">
                <a:solidFill>
                  <a:schemeClr val="tx1"/>
                </a:solidFill>
                <a:effectLst/>
                <a:latin typeface="+mn-lt"/>
                <a:ea typeface="SimSun" panose="02010600030101010101" pitchFamily="2" charset="-122"/>
                <a:cs typeface="宋体" charset="0"/>
              </a:rPr>
              <a:t>年间不需要的潜在资本支出比例。这为投资者提供了一个很有用的指标，即与其同行相比一家公司可以如何经营。</a:t>
            </a:r>
            <a:endParaRPr kumimoji="1" lang="en-GB" sz="1200" kern="1200" dirty="0">
              <a:solidFill>
                <a:schemeClr val="tx1"/>
              </a:solidFill>
              <a:effectLst/>
              <a:latin typeface="+mn-lt"/>
              <a:ea typeface="SimSun" panose="02010600030101010101" pitchFamily="2" charset="-122"/>
              <a:cs typeface="宋体" charset="0"/>
            </a:endParaRPr>
          </a:p>
        </p:txBody>
      </p:sp>
      <p:sp>
        <p:nvSpPr>
          <p:cNvPr id="35843" name="Slide Number Placeholder 3">
            <a:extLst>
              <a:ext uri="{FF2B5EF4-FFF2-40B4-BE49-F238E27FC236}">
                <a16:creationId xmlns:a16="http://schemas.microsoft.com/office/drawing/2014/main" id="{3C3A3814-7461-4A59-8441-FE991CA07D5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fld id="{901B2BF9-E354-4197-BE3C-2EAAE0F4E34A}" type="slidenum">
              <a:rPr kumimoji="0" lang="en-GB" altLang="zh-CN" sz="1200">
                <a:latin typeface="Calibri" panose="020F0502020204030204" pitchFamily="34" charset="0"/>
                <a:ea typeface="等线" panose="020B0503020204020204" pitchFamily="2" charset="-122"/>
              </a:rPr>
              <a:pPr/>
              <a:t>8</a:t>
            </a:fld>
            <a:endParaRPr kumimoji="0" lang="en-GB" altLang="zh-CN" sz="1200">
              <a:latin typeface="Calibri" panose="020F0502020204030204" pitchFamily="34" charset="0"/>
              <a:ea typeface="等线" panose="020B0503020204020204" pitchFamily="2"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a:extLst>
              <a:ext uri="{FF2B5EF4-FFF2-40B4-BE49-F238E27FC236}">
                <a16:creationId xmlns:a16="http://schemas.microsoft.com/office/drawing/2014/main" id="{689D3367-A1ED-4987-BCDA-5D050B849CB7}"/>
              </a:ext>
            </a:extLst>
          </p:cNvPr>
          <p:cNvSpPr>
            <a:spLocks noGrp="1" noRot="1" noChangeAspect="1" noChangeArrowheads="1" noTextEdit="1"/>
          </p:cNvSpPr>
          <p:nvPr>
            <p:ph type="sldImg" idx="4294967295"/>
          </p:nvPr>
        </p:nvSpPr>
        <p:spPr bwMode="auto">
          <a:ln>
            <a:solidFill>
              <a:srgbClr val="000000"/>
            </a:solidFill>
            <a:miter lim="800000"/>
            <a:headEnd/>
            <a:tailEnd/>
          </a:ln>
        </p:spPr>
      </p:sp>
      <p:sp>
        <p:nvSpPr>
          <p:cNvPr id="37890" name="Notes Placeholder 2">
            <a:extLst>
              <a:ext uri="{FF2B5EF4-FFF2-40B4-BE49-F238E27FC236}">
                <a16:creationId xmlns:a16="http://schemas.microsoft.com/office/drawing/2014/main" id="{F11FDED6-3BE7-4695-B93E-4DB39B301135}"/>
              </a:ext>
            </a:extLst>
          </p:cNvPr>
          <p:cNvSpPr>
            <a:spLocks noGrp="1" noChangeArrowheads="1"/>
          </p:cNvSpPr>
          <p:nvPr>
            <p:ph type="body" idx="4294967295"/>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en-GB" sz="1200" kern="1200" dirty="0">
                <a:solidFill>
                  <a:schemeClr val="tx1"/>
                </a:solidFill>
                <a:effectLst/>
                <a:latin typeface="+mn-lt"/>
                <a:ea typeface="SimSun" panose="02010600030101010101" pitchFamily="2" charset="-122"/>
                <a:cs typeface="宋体" charset="0"/>
              </a:rPr>
              <a:t>China provides a prime example of a rapidly changing energy system and how action can be taken to adapt. </a:t>
            </a:r>
          </a:p>
          <a:p>
            <a:r>
              <a:rPr kumimoji="1" lang="zh-CN" altLang="en-US" sz="1200" kern="1200" dirty="0">
                <a:solidFill>
                  <a:schemeClr val="tx1"/>
                </a:solidFill>
                <a:effectLst/>
                <a:latin typeface="+mn-lt"/>
                <a:ea typeface="SimSun" panose="02010600030101010101" pitchFamily="2" charset="-122"/>
                <a:cs typeface="宋体" charset="0"/>
              </a:rPr>
              <a:t>中国提供了能源体系快速变化以及采取何种行动来适应变化的最好例子。</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The 13</a:t>
            </a:r>
            <a:r>
              <a:rPr kumimoji="1" lang="en-GB" sz="1200" kern="1200" baseline="30000" dirty="0">
                <a:solidFill>
                  <a:schemeClr val="tx1"/>
                </a:solidFill>
                <a:effectLst/>
                <a:latin typeface="+mn-lt"/>
                <a:ea typeface="SimSun" panose="02010600030101010101" pitchFamily="2" charset="-122"/>
                <a:cs typeface="宋体" charset="0"/>
              </a:rPr>
              <a:t>th</a:t>
            </a:r>
            <a:r>
              <a:rPr kumimoji="1" lang="en-GB" sz="1200" kern="1200" dirty="0">
                <a:solidFill>
                  <a:schemeClr val="tx1"/>
                </a:solidFill>
                <a:effectLst/>
                <a:latin typeface="+mn-lt"/>
                <a:ea typeface="SimSun" panose="02010600030101010101" pitchFamily="2" charset="-122"/>
                <a:cs typeface="宋体" charset="0"/>
              </a:rPr>
              <a:t> Five Year Plan (FYP), which takes us through to 2020, demonstrates substantial ambition for developing low carbon forms of energy, particularly wind and solar. </a:t>
            </a:r>
          </a:p>
          <a:p>
            <a:r>
              <a:rPr kumimoji="1" lang="zh-CN" altLang="en-US" sz="1200" kern="1200" dirty="0">
                <a:solidFill>
                  <a:schemeClr val="tx1"/>
                </a:solidFill>
                <a:effectLst/>
                <a:latin typeface="+mn-lt"/>
                <a:ea typeface="SimSun" panose="02010600030101010101" pitchFamily="2" charset="-122"/>
                <a:cs typeface="宋体" charset="0"/>
              </a:rPr>
              <a:t>将持续到</a:t>
            </a:r>
            <a:r>
              <a:rPr kumimoji="1" lang="en-GB" sz="1200" kern="1200" dirty="0">
                <a:solidFill>
                  <a:schemeClr val="tx1"/>
                </a:solidFill>
                <a:effectLst/>
                <a:latin typeface="+mn-lt"/>
                <a:ea typeface="SimSun" panose="02010600030101010101" pitchFamily="2" charset="-122"/>
                <a:cs typeface="宋体" charset="0"/>
              </a:rPr>
              <a:t>2020</a:t>
            </a:r>
            <a:r>
              <a:rPr kumimoji="1" lang="zh-CN" altLang="en-US" sz="1200" kern="1200" dirty="0">
                <a:solidFill>
                  <a:schemeClr val="tx1"/>
                </a:solidFill>
                <a:effectLst/>
                <a:latin typeface="+mn-lt"/>
                <a:ea typeface="SimSun" panose="02010600030101010101" pitchFamily="2" charset="-122"/>
                <a:cs typeface="宋体" charset="0"/>
              </a:rPr>
              <a:t>年的“十三五规划”显示出发展低碳能源，尤其是风能和太阳能的远大抱负。</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As low-carbon energy continues to occupy more of the power mix, we analysed what impact the energy targets of the 13</a:t>
            </a:r>
            <a:r>
              <a:rPr kumimoji="1" lang="en-GB" sz="1200" kern="1200" baseline="30000" dirty="0">
                <a:solidFill>
                  <a:schemeClr val="tx1"/>
                </a:solidFill>
                <a:effectLst/>
                <a:latin typeface="+mn-lt"/>
                <a:ea typeface="SimSun" panose="02010600030101010101" pitchFamily="2" charset="-122"/>
                <a:cs typeface="宋体" charset="0"/>
              </a:rPr>
              <a:t>th</a:t>
            </a:r>
            <a:r>
              <a:rPr kumimoji="1" lang="en-GB" sz="1200" kern="1200" dirty="0">
                <a:solidFill>
                  <a:schemeClr val="tx1"/>
                </a:solidFill>
                <a:effectLst/>
                <a:latin typeface="+mn-lt"/>
                <a:ea typeface="SimSun" panose="02010600030101010101" pitchFamily="2" charset="-122"/>
                <a:cs typeface="宋体" charset="0"/>
              </a:rPr>
              <a:t> FYP would have on China’s existing and new coal-fired power generation.</a:t>
            </a:r>
          </a:p>
          <a:p>
            <a:r>
              <a:rPr kumimoji="1" lang="zh-CN" altLang="en-US" sz="1200" kern="1200" dirty="0">
                <a:solidFill>
                  <a:schemeClr val="tx1"/>
                </a:solidFill>
                <a:effectLst/>
                <a:latin typeface="+mn-lt"/>
                <a:ea typeface="SimSun" panose="02010600030101010101" pitchFamily="2" charset="-122"/>
                <a:cs typeface="宋体" charset="0"/>
              </a:rPr>
              <a:t>随着低碳能源在电能中的比重继续加大，我们分析了“十三五规划”的能源目标将对中国的现有和新建火力发电产生什么影响。</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As the chart shows, only strong growth in power generation and low capacity factors would justify additional capacity from existing plants. We saw no room for plants under construction to run alongside existing capacity.</a:t>
            </a:r>
          </a:p>
          <a:p>
            <a:r>
              <a:rPr kumimoji="1" lang="zh-CN" altLang="en-US" sz="1200" kern="1200" dirty="0">
                <a:solidFill>
                  <a:schemeClr val="tx1"/>
                </a:solidFill>
                <a:effectLst/>
                <a:latin typeface="+mn-lt"/>
                <a:ea typeface="SimSun" panose="02010600030101010101" pitchFamily="2" charset="-122"/>
                <a:cs typeface="宋体" charset="0"/>
              </a:rPr>
              <a:t>如图所示，只有发电量大幅增长和低产能因素才有理由扩大现有发电厂的产能。我们认为在建电厂没有与现有产能并行开工的空间。 </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Of course, this is an issue that the Chinese government is acutely aware of. Reports in January of this year indicated that the government has already suspended 120 gigawatts of coal-fired capacity, 54 gigawatts of which is under construction. </a:t>
            </a:r>
          </a:p>
          <a:p>
            <a:r>
              <a:rPr kumimoji="1" lang="zh-CN" altLang="en-US" sz="1200" kern="1200" dirty="0">
                <a:solidFill>
                  <a:schemeClr val="tx1"/>
                </a:solidFill>
                <a:effectLst/>
                <a:latin typeface="+mn-lt"/>
                <a:ea typeface="SimSun" panose="02010600030101010101" pitchFamily="2" charset="-122"/>
                <a:cs typeface="宋体" charset="0"/>
              </a:rPr>
              <a:t>当然，中国政府已经清醒地认识到了这个问题。今年一月份的报告显示政府已经暂停了</a:t>
            </a:r>
            <a:r>
              <a:rPr kumimoji="1" lang="en-GB" sz="1200" kern="1200" dirty="0">
                <a:solidFill>
                  <a:schemeClr val="tx1"/>
                </a:solidFill>
                <a:effectLst/>
                <a:latin typeface="+mn-lt"/>
                <a:ea typeface="SimSun" panose="02010600030101010101" pitchFamily="2" charset="-122"/>
                <a:cs typeface="宋体" charset="0"/>
              </a:rPr>
              <a:t>120</a:t>
            </a:r>
            <a:r>
              <a:rPr kumimoji="1" lang="zh-CN" altLang="en-US" sz="1200" kern="1200" dirty="0">
                <a:solidFill>
                  <a:schemeClr val="tx1"/>
                </a:solidFill>
                <a:effectLst/>
                <a:latin typeface="+mn-lt"/>
                <a:ea typeface="SimSun" panose="02010600030101010101" pitchFamily="2" charset="-122"/>
                <a:cs typeface="宋体" charset="0"/>
              </a:rPr>
              <a:t>千兆瓦的煤电产能，其中</a:t>
            </a:r>
            <a:r>
              <a:rPr kumimoji="1" lang="en-GB" sz="1200" kern="1200" dirty="0">
                <a:solidFill>
                  <a:schemeClr val="tx1"/>
                </a:solidFill>
                <a:effectLst/>
                <a:latin typeface="+mn-lt"/>
                <a:ea typeface="SimSun" panose="02010600030101010101" pitchFamily="2" charset="-122"/>
                <a:cs typeface="宋体" charset="0"/>
              </a:rPr>
              <a:t>54</a:t>
            </a:r>
            <a:r>
              <a:rPr kumimoji="1" lang="zh-CN" altLang="en-US" sz="1200" kern="1200" dirty="0">
                <a:solidFill>
                  <a:schemeClr val="tx1"/>
                </a:solidFill>
                <a:effectLst/>
                <a:latin typeface="+mn-lt"/>
                <a:ea typeface="SimSun" panose="02010600030101010101" pitchFamily="2" charset="-122"/>
                <a:cs typeface="宋体" charset="0"/>
              </a:rPr>
              <a:t>千兆瓦属于在建产能。</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The key takeaway is that policy doesn’t need to be fully implemented in order for us to see and understand the possible implications. </a:t>
            </a:r>
          </a:p>
          <a:p>
            <a:r>
              <a:rPr kumimoji="1" lang="zh-CN" altLang="en-US" sz="1200" kern="1200" dirty="0">
                <a:solidFill>
                  <a:schemeClr val="tx1"/>
                </a:solidFill>
                <a:effectLst/>
                <a:latin typeface="+mn-lt"/>
                <a:ea typeface="SimSun" panose="02010600030101010101" pitchFamily="2" charset="-122"/>
                <a:cs typeface="宋体" charset="0"/>
              </a:rPr>
              <a:t>核心思想是不需要完全实施政策，我们也可以看出并理解可能的潜在影响。</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Emissions goals themselves can define the potential outcome. </a:t>
            </a:r>
          </a:p>
          <a:p>
            <a:r>
              <a:rPr kumimoji="1" lang="zh-CN" altLang="en-US" sz="1200" kern="1200" dirty="0">
                <a:solidFill>
                  <a:schemeClr val="tx1"/>
                </a:solidFill>
                <a:effectLst/>
                <a:latin typeface="+mn-lt"/>
                <a:ea typeface="SimSun" panose="02010600030101010101" pitchFamily="2" charset="-122"/>
                <a:cs typeface="宋体" charset="0"/>
              </a:rPr>
              <a:t>排放目标本身也可以界定出潜在效果。</a:t>
            </a:r>
            <a:endParaRPr kumimoji="1" lang="en-GB" sz="1200" kern="1200" dirty="0">
              <a:solidFill>
                <a:schemeClr val="tx1"/>
              </a:solidFill>
              <a:effectLst/>
              <a:latin typeface="+mn-lt"/>
              <a:ea typeface="SimSun" panose="02010600030101010101" pitchFamily="2" charset="-122"/>
              <a:cs typeface="宋体" charset="0"/>
            </a:endParaRPr>
          </a:p>
          <a:p>
            <a:r>
              <a:rPr kumimoji="1" lang="en-GB" sz="1200" kern="1200" dirty="0">
                <a:solidFill>
                  <a:schemeClr val="tx1"/>
                </a:solidFill>
                <a:effectLst/>
                <a:latin typeface="+mn-lt"/>
                <a:ea typeface="SimSun" panose="02010600030101010101" pitchFamily="2" charset="-122"/>
                <a:cs typeface="宋体" charset="0"/>
              </a:rPr>
              <a:t> </a:t>
            </a:r>
          </a:p>
          <a:p>
            <a:r>
              <a:rPr kumimoji="1" lang="en-GB" sz="1200" kern="1200" dirty="0">
                <a:solidFill>
                  <a:schemeClr val="tx1"/>
                </a:solidFill>
                <a:effectLst/>
                <a:latin typeface="+mn-lt"/>
                <a:ea typeface="SimSun" panose="02010600030101010101" pitchFamily="2" charset="-122"/>
                <a:cs typeface="宋体" charset="0"/>
              </a:rPr>
              <a:t>Indeed, China has a history of exceeding its own targets for developing low carbon power. That should be a warning that should be heeded.  </a:t>
            </a:r>
          </a:p>
          <a:p>
            <a:r>
              <a:rPr kumimoji="1" lang="zh-CN" altLang="en-US" sz="1200" kern="1200" dirty="0">
                <a:solidFill>
                  <a:schemeClr val="tx1"/>
                </a:solidFill>
                <a:effectLst/>
                <a:latin typeface="+mn-lt"/>
                <a:ea typeface="SimSun" panose="02010600030101010101" pitchFamily="2" charset="-122"/>
                <a:cs typeface="宋体" charset="0"/>
              </a:rPr>
              <a:t>事实上，中国一直有超出自己制定的发展低碳电力的目标的历史。这是一个值得警惕的信号。</a:t>
            </a:r>
            <a:endParaRPr kumimoji="1" lang="en-GB" sz="1200" kern="1200" dirty="0">
              <a:solidFill>
                <a:schemeClr val="tx1"/>
              </a:solidFill>
              <a:effectLst/>
              <a:latin typeface="+mn-lt"/>
              <a:ea typeface="SimSun" panose="02010600030101010101" pitchFamily="2" charset="-122"/>
              <a:cs typeface="宋体" charset="0"/>
            </a:endParaRPr>
          </a:p>
        </p:txBody>
      </p:sp>
      <p:sp>
        <p:nvSpPr>
          <p:cNvPr id="37891" name="Slide Number Placeholder 3">
            <a:extLst>
              <a:ext uri="{FF2B5EF4-FFF2-40B4-BE49-F238E27FC236}">
                <a16:creationId xmlns:a16="http://schemas.microsoft.com/office/drawing/2014/main" id="{9EF45C7A-58C1-420B-90E1-F4C8E474822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fld id="{44D474A5-4047-4595-96FA-50309880FDFB}" type="slidenum">
              <a:rPr kumimoji="0" lang="en-GB" altLang="zh-CN" sz="1200">
                <a:latin typeface="Calibri" panose="020F0502020204030204" pitchFamily="34" charset="0"/>
                <a:ea typeface="等线" panose="020B0503020204020204" pitchFamily="2" charset="-122"/>
              </a:rPr>
              <a:pPr/>
              <a:t>9</a:t>
            </a:fld>
            <a:endParaRPr kumimoji="0" lang="en-GB" altLang="zh-CN" sz="1200">
              <a:latin typeface="Calibri" panose="020F0502020204030204" pitchFamily="34" charset="0"/>
              <a:ea typeface="等线" panose="020B0503020204020204"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cxnSp>
        <p:nvCxnSpPr>
          <p:cNvPr id="4" name="Straight Connector 4">
            <a:extLst>
              <a:ext uri="{FF2B5EF4-FFF2-40B4-BE49-F238E27FC236}">
                <a16:creationId xmlns:a16="http://schemas.microsoft.com/office/drawing/2014/main" id="{F1B6DD75-9B50-48A8-A3ED-5FBE650AA0BD}"/>
              </a:ext>
            </a:extLst>
          </p:cNvPr>
          <p:cNvCxnSpPr/>
          <p:nvPr/>
        </p:nvCxnSpPr>
        <p:spPr>
          <a:xfrm>
            <a:off x="895350" y="1738313"/>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1"/>
              <a:t>Click to edit Master subtitle style</a:t>
            </a:r>
          </a:p>
        </p:txBody>
      </p:sp>
      <p:sp>
        <p:nvSpPr>
          <p:cNvPr id="9" name="Title 8"/>
          <p:cNvSpPr>
            <a:spLocks noGrp="1"/>
          </p:cNvSpPr>
          <p:nvPr>
            <p:ph type="title"/>
          </p:nvPr>
        </p:nvSpPr>
        <p:spPr/>
        <p:txBody>
          <a:bodyPr/>
          <a:lstStyle/>
          <a:p>
            <a:r>
              <a:rPr lang="en-US" noProof="1"/>
              <a:t>Click to edit Master title style</a:t>
            </a:r>
            <a:endParaRPr lang="en-GB" noProof="1"/>
          </a:p>
        </p:txBody>
      </p:sp>
      <p:sp>
        <p:nvSpPr>
          <p:cNvPr id="5" name="Slide Number Placeholder 9">
            <a:extLst>
              <a:ext uri="{FF2B5EF4-FFF2-40B4-BE49-F238E27FC236}">
                <a16:creationId xmlns:a16="http://schemas.microsoft.com/office/drawing/2014/main" id="{F88FF1BF-AA5D-468A-A546-7D44EE30F2C5}"/>
              </a:ext>
            </a:extLst>
          </p:cNvPr>
          <p:cNvSpPr>
            <a:spLocks noGrp="1"/>
          </p:cNvSpPr>
          <p:nvPr>
            <p:ph type="sldNum" sz="quarter" idx="10"/>
          </p:nvPr>
        </p:nvSpPr>
        <p:spPr/>
        <p:txBody>
          <a:bodyPr/>
          <a:lstStyle>
            <a:lvl1pPr>
              <a:defRPr/>
            </a:lvl1pPr>
          </a:lstStyle>
          <a:p>
            <a:fld id="{C3B1AB69-328D-4E5D-A167-C51C2FF1B6D9}" type="slidenum">
              <a:rPr lang="en-GB" altLang="zh-CN"/>
              <a:pPr/>
              <a:t>‹#›</a:t>
            </a:fld>
            <a:endParaRPr lang="en-GB" altLang="zh-CN"/>
          </a:p>
        </p:txBody>
      </p:sp>
    </p:spTree>
    <p:extLst>
      <p:ext uri="{BB962C8B-B14F-4D97-AF65-F5344CB8AC3E}">
        <p14:creationId xmlns:p14="http://schemas.microsoft.com/office/powerpoint/2010/main" val="1764584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endParaRPr lang="en-GB" noProof="1"/>
          </a:p>
        </p:txBody>
      </p:sp>
      <p:sp>
        <p:nvSpPr>
          <p:cNvPr id="3" name="Date Placeholder 3">
            <a:extLst>
              <a:ext uri="{FF2B5EF4-FFF2-40B4-BE49-F238E27FC236}">
                <a16:creationId xmlns:a16="http://schemas.microsoft.com/office/drawing/2014/main" id="{A04CE872-8F0E-44BF-98F7-C78EFC3C316A}"/>
              </a:ext>
            </a:extLst>
          </p:cNvPr>
          <p:cNvSpPr>
            <a:spLocks noGrp="1"/>
          </p:cNvSpPr>
          <p:nvPr>
            <p:ph type="dt" sz="half" idx="10"/>
          </p:nvPr>
        </p:nvSpPr>
        <p:spPr/>
        <p:txBody>
          <a:bodyPr/>
          <a:lstStyle>
            <a:lvl1pPr>
              <a:defRPr/>
            </a:lvl1pPr>
          </a:lstStyle>
          <a:p>
            <a:endParaRPr lang="en-GB" altLang="zh-CN"/>
          </a:p>
        </p:txBody>
      </p:sp>
      <p:sp>
        <p:nvSpPr>
          <p:cNvPr id="4" name="Footer Placeholder 4">
            <a:extLst>
              <a:ext uri="{FF2B5EF4-FFF2-40B4-BE49-F238E27FC236}">
                <a16:creationId xmlns:a16="http://schemas.microsoft.com/office/drawing/2014/main" id="{A1319AEC-CA8E-4270-ACE4-2E1D11AFDEA7}"/>
              </a:ext>
            </a:extLst>
          </p:cNvPr>
          <p:cNvSpPr>
            <a:spLocks noGrp="1"/>
          </p:cNvSpPr>
          <p:nvPr>
            <p:ph type="ftr" sz="quarter" idx="11"/>
          </p:nvPr>
        </p:nvSpPr>
        <p:spPr/>
        <p:txBody>
          <a:bodyPr/>
          <a:lstStyle>
            <a:lvl1pPr>
              <a:defRPr/>
            </a:lvl1pPr>
          </a:lstStyle>
          <a:p>
            <a:endParaRPr lang="en-GB" altLang="zh-CN"/>
          </a:p>
        </p:txBody>
      </p:sp>
      <p:sp>
        <p:nvSpPr>
          <p:cNvPr id="5" name="Slide Number Placeholder 5">
            <a:extLst>
              <a:ext uri="{FF2B5EF4-FFF2-40B4-BE49-F238E27FC236}">
                <a16:creationId xmlns:a16="http://schemas.microsoft.com/office/drawing/2014/main" id="{74741252-8E7A-472B-9814-72C8BFA10C0B}"/>
              </a:ext>
            </a:extLst>
          </p:cNvPr>
          <p:cNvSpPr>
            <a:spLocks noGrp="1"/>
          </p:cNvSpPr>
          <p:nvPr>
            <p:ph type="sldNum" sz="quarter" idx="12"/>
          </p:nvPr>
        </p:nvSpPr>
        <p:spPr/>
        <p:txBody>
          <a:bodyPr/>
          <a:lstStyle>
            <a:lvl1pPr>
              <a:defRPr/>
            </a:lvl1pPr>
          </a:lstStyle>
          <a:p>
            <a:fld id="{DBC95AF9-6768-46D6-8066-DC99ECDA39E5}" type="slidenum">
              <a:rPr lang="en-GB" altLang="zh-CN"/>
              <a:pPr/>
              <a:t>‹#›</a:t>
            </a:fld>
            <a:endParaRPr lang="en-GB" altLang="zh-CN"/>
          </a:p>
        </p:txBody>
      </p:sp>
    </p:spTree>
    <p:extLst>
      <p:ext uri="{BB962C8B-B14F-4D97-AF65-F5344CB8AC3E}">
        <p14:creationId xmlns:p14="http://schemas.microsoft.com/office/powerpoint/2010/main" val="3635125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4DEB305-C5B5-4697-8981-DF02EA27FF08}"/>
              </a:ext>
            </a:extLst>
          </p:cNvPr>
          <p:cNvSpPr>
            <a:spLocks noGrp="1"/>
          </p:cNvSpPr>
          <p:nvPr>
            <p:ph type="dt" sz="half" idx="10"/>
          </p:nvPr>
        </p:nvSpPr>
        <p:spPr/>
        <p:txBody>
          <a:bodyPr/>
          <a:lstStyle>
            <a:lvl1pPr>
              <a:defRPr/>
            </a:lvl1pPr>
          </a:lstStyle>
          <a:p>
            <a:endParaRPr lang="en-GB" altLang="zh-CN"/>
          </a:p>
        </p:txBody>
      </p:sp>
      <p:sp>
        <p:nvSpPr>
          <p:cNvPr id="3" name="Footer Placeholder 4">
            <a:extLst>
              <a:ext uri="{FF2B5EF4-FFF2-40B4-BE49-F238E27FC236}">
                <a16:creationId xmlns:a16="http://schemas.microsoft.com/office/drawing/2014/main" id="{7C6B7214-6F87-4E1F-ACBC-AA8818AC46FA}"/>
              </a:ext>
            </a:extLst>
          </p:cNvPr>
          <p:cNvSpPr>
            <a:spLocks noGrp="1"/>
          </p:cNvSpPr>
          <p:nvPr>
            <p:ph type="ftr" sz="quarter" idx="11"/>
          </p:nvPr>
        </p:nvSpPr>
        <p:spPr/>
        <p:txBody>
          <a:bodyPr/>
          <a:lstStyle>
            <a:lvl1pPr>
              <a:defRPr/>
            </a:lvl1pPr>
          </a:lstStyle>
          <a:p>
            <a:endParaRPr lang="en-GB" altLang="zh-CN"/>
          </a:p>
        </p:txBody>
      </p:sp>
      <p:sp>
        <p:nvSpPr>
          <p:cNvPr id="4" name="Slide Number Placeholder 5">
            <a:extLst>
              <a:ext uri="{FF2B5EF4-FFF2-40B4-BE49-F238E27FC236}">
                <a16:creationId xmlns:a16="http://schemas.microsoft.com/office/drawing/2014/main" id="{E96F1C86-95B2-49EB-A8A2-A0DC41D487AF}"/>
              </a:ext>
            </a:extLst>
          </p:cNvPr>
          <p:cNvSpPr>
            <a:spLocks noGrp="1"/>
          </p:cNvSpPr>
          <p:nvPr>
            <p:ph type="sldNum" sz="quarter" idx="12"/>
          </p:nvPr>
        </p:nvSpPr>
        <p:spPr/>
        <p:txBody>
          <a:bodyPr/>
          <a:lstStyle>
            <a:lvl1pPr>
              <a:defRPr/>
            </a:lvl1pPr>
          </a:lstStyle>
          <a:p>
            <a:fld id="{36E94F51-C4C5-49AA-AD5F-1A0C9C70B45F}" type="slidenum">
              <a:rPr lang="en-GB" altLang="zh-CN"/>
              <a:pPr/>
              <a:t>‹#›</a:t>
            </a:fld>
            <a:endParaRPr lang="en-GB" altLang="zh-CN"/>
          </a:p>
        </p:txBody>
      </p:sp>
    </p:spTree>
    <p:extLst>
      <p:ext uri="{BB962C8B-B14F-4D97-AF65-F5344CB8AC3E}">
        <p14:creationId xmlns:p14="http://schemas.microsoft.com/office/powerpoint/2010/main" val="3302413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noProof="1"/>
              <a:t>Click to edit Master title style</a:t>
            </a:r>
            <a:endParaRPr lang="en-GB" noProof="1"/>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endParaRPr lang="en-GB" noProof="1"/>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p>
        </p:txBody>
      </p:sp>
      <p:sp>
        <p:nvSpPr>
          <p:cNvPr id="5" name="Date Placeholder 3">
            <a:extLst>
              <a:ext uri="{FF2B5EF4-FFF2-40B4-BE49-F238E27FC236}">
                <a16:creationId xmlns:a16="http://schemas.microsoft.com/office/drawing/2014/main" id="{1D7A4CA2-5633-4B11-9398-ADD914091B87}"/>
              </a:ext>
            </a:extLst>
          </p:cNvPr>
          <p:cNvSpPr>
            <a:spLocks noGrp="1"/>
          </p:cNvSpPr>
          <p:nvPr>
            <p:ph type="dt" sz="half" idx="10"/>
          </p:nvPr>
        </p:nvSpPr>
        <p:spPr/>
        <p:txBody>
          <a:bodyPr/>
          <a:lstStyle>
            <a:lvl1pPr>
              <a:defRPr/>
            </a:lvl1pPr>
          </a:lstStyle>
          <a:p>
            <a:endParaRPr lang="en-GB" altLang="zh-CN"/>
          </a:p>
        </p:txBody>
      </p:sp>
      <p:sp>
        <p:nvSpPr>
          <p:cNvPr id="6" name="Footer Placeholder 4">
            <a:extLst>
              <a:ext uri="{FF2B5EF4-FFF2-40B4-BE49-F238E27FC236}">
                <a16:creationId xmlns:a16="http://schemas.microsoft.com/office/drawing/2014/main" id="{9A41FF36-02C7-4AF0-A8C8-6558312E8AEA}"/>
              </a:ext>
            </a:extLst>
          </p:cNvPr>
          <p:cNvSpPr>
            <a:spLocks noGrp="1"/>
          </p:cNvSpPr>
          <p:nvPr>
            <p:ph type="ftr" sz="quarter" idx="11"/>
          </p:nvPr>
        </p:nvSpPr>
        <p:spPr/>
        <p:txBody>
          <a:bodyPr/>
          <a:lstStyle>
            <a:lvl1pPr>
              <a:defRPr/>
            </a:lvl1pPr>
          </a:lstStyle>
          <a:p>
            <a:endParaRPr lang="en-GB" altLang="zh-CN"/>
          </a:p>
        </p:txBody>
      </p:sp>
      <p:sp>
        <p:nvSpPr>
          <p:cNvPr id="7" name="Slide Number Placeholder 5">
            <a:extLst>
              <a:ext uri="{FF2B5EF4-FFF2-40B4-BE49-F238E27FC236}">
                <a16:creationId xmlns:a16="http://schemas.microsoft.com/office/drawing/2014/main" id="{CD019B19-A609-4C7B-8D90-B6C5E32E63AE}"/>
              </a:ext>
            </a:extLst>
          </p:cNvPr>
          <p:cNvSpPr>
            <a:spLocks noGrp="1"/>
          </p:cNvSpPr>
          <p:nvPr>
            <p:ph type="sldNum" sz="quarter" idx="12"/>
          </p:nvPr>
        </p:nvSpPr>
        <p:spPr/>
        <p:txBody>
          <a:bodyPr/>
          <a:lstStyle>
            <a:lvl1pPr>
              <a:defRPr/>
            </a:lvl1pPr>
          </a:lstStyle>
          <a:p>
            <a:fld id="{3B516B2F-B0E1-49A8-86FF-BA398025D7C0}" type="slidenum">
              <a:rPr lang="en-GB" altLang="zh-CN"/>
              <a:pPr/>
              <a:t>‹#›</a:t>
            </a:fld>
            <a:endParaRPr lang="en-GB" altLang="zh-CN"/>
          </a:p>
        </p:txBody>
      </p:sp>
    </p:spTree>
    <p:extLst>
      <p:ext uri="{BB962C8B-B14F-4D97-AF65-F5344CB8AC3E}">
        <p14:creationId xmlns:p14="http://schemas.microsoft.com/office/powerpoint/2010/main" val="7400253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noProof="1"/>
              <a:t>Click to edit Master title style</a:t>
            </a:r>
            <a:endParaRPr lang="en-GB" noProof="1"/>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p>
        </p:txBody>
      </p:sp>
      <p:sp>
        <p:nvSpPr>
          <p:cNvPr id="5" name="Date Placeholder 3">
            <a:extLst>
              <a:ext uri="{FF2B5EF4-FFF2-40B4-BE49-F238E27FC236}">
                <a16:creationId xmlns:a16="http://schemas.microsoft.com/office/drawing/2014/main" id="{A85A3526-B065-45AA-BA92-0B4B0521B27F}"/>
              </a:ext>
            </a:extLst>
          </p:cNvPr>
          <p:cNvSpPr>
            <a:spLocks noGrp="1"/>
          </p:cNvSpPr>
          <p:nvPr>
            <p:ph type="dt" sz="half" idx="10"/>
          </p:nvPr>
        </p:nvSpPr>
        <p:spPr/>
        <p:txBody>
          <a:bodyPr/>
          <a:lstStyle>
            <a:lvl1pPr>
              <a:defRPr/>
            </a:lvl1pPr>
          </a:lstStyle>
          <a:p>
            <a:endParaRPr lang="en-GB" altLang="zh-CN"/>
          </a:p>
        </p:txBody>
      </p:sp>
      <p:sp>
        <p:nvSpPr>
          <p:cNvPr id="6" name="Footer Placeholder 4">
            <a:extLst>
              <a:ext uri="{FF2B5EF4-FFF2-40B4-BE49-F238E27FC236}">
                <a16:creationId xmlns:a16="http://schemas.microsoft.com/office/drawing/2014/main" id="{3FDFAB4C-6EDB-4CB8-B677-95B8BCAC2E58}"/>
              </a:ext>
            </a:extLst>
          </p:cNvPr>
          <p:cNvSpPr>
            <a:spLocks noGrp="1"/>
          </p:cNvSpPr>
          <p:nvPr>
            <p:ph type="ftr" sz="quarter" idx="11"/>
          </p:nvPr>
        </p:nvSpPr>
        <p:spPr/>
        <p:txBody>
          <a:bodyPr/>
          <a:lstStyle>
            <a:lvl1pPr>
              <a:defRPr/>
            </a:lvl1pPr>
          </a:lstStyle>
          <a:p>
            <a:endParaRPr lang="en-GB" altLang="zh-CN"/>
          </a:p>
        </p:txBody>
      </p:sp>
      <p:sp>
        <p:nvSpPr>
          <p:cNvPr id="7" name="Slide Number Placeholder 5">
            <a:extLst>
              <a:ext uri="{FF2B5EF4-FFF2-40B4-BE49-F238E27FC236}">
                <a16:creationId xmlns:a16="http://schemas.microsoft.com/office/drawing/2014/main" id="{E8F954F9-B327-40EA-90DA-00F52F4C8A22}"/>
              </a:ext>
            </a:extLst>
          </p:cNvPr>
          <p:cNvSpPr>
            <a:spLocks noGrp="1"/>
          </p:cNvSpPr>
          <p:nvPr>
            <p:ph type="sldNum" sz="quarter" idx="12"/>
          </p:nvPr>
        </p:nvSpPr>
        <p:spPr/>
        <p:txBody>
          <a:bodyPr/>
          <a:lstStyle>
            <a:lvl1pPr>
              <a:defRPr/>
            </a:lvl1pPr>
          </a:lstStyle>
          <a:p>
            <a:fld id="{19D52BE8-C4A4-4C41-881D-427649C29115}" type="slidenum">
              <a:rPr lang="en-GB" altLang="zh-CN"/>
              <a:pPr/>
              <a:t>‹#›</a:t>
            </a:fld>
            <a:endParaRPr lang="en-GB" altLang="zh-CN"/>
          </a:p>
        </p:txBody>
      </p:sp>
    </p:spTree>
    <p:extLst>
      <p:ext uri="{BB962C8B-B14F-4D97-AF65-F5344CB8AC3E}">
        <p14:creationId xmlns:p14="http://schemas.microsoft.com/office/powerpoint/2010/main" val="20805650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endParaRPr lang="en-GB" noProof="1"/>
          </a:p>
        </p:txBody>
      </p:sp>
      <p:sp>
        <p:nvSpPr>
          <p:cNvPr id="3" name="Vertical Text Placeholder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endParaRPr lang="en-GB" noProof="1"/>
          </a:p>
        </p:txBody>
      </p:sp>
      <p:sp>
        <p:nvSpPr>
          <p:cNvPr id="4" name="Date Placeholder 3">
            <a:extLst>
              <a:ext uri="{FF2B5EF4-FFF2-40B4-BE49-F238E27FC236}">
                <a16:creationId xmlns:a16="http://schemas.microsoft.com/office/drawing/2014/main" id="{DA2A7DE7-5550-492C-A57C-03E8D6B0C07A}"/>
              </a:ext>
            </a:extLst>
          </p:cNvPr>
          <p:cNvSpPr>
            <a:spLocks noGrp="1"/>
          </p:cNvSpPr>
          <p:nvPr>
            <p:ph type="dt" sz="half" idx="10"/>
          </p:nvPr>
        </p:nvSpPr>
        <p:spPr/>
        <p:txBody>
          <a:bodyPr/>
          <a:lstStyle>
            <a:lvl1pPr>
              <a:defRPr/>
            </a:lvl1pPr>
          </a:lstStyle>
          <a:p>
            <a:endParaRPr lang="en-GB" altLang="zh-CN"/>
          </a:p>
        </p:txBody>
      </p:sp>
      <p:sp>
        <p:nvSpPr>
          <p:cNvPr id="5" name="Footer Placeholder 4">
            <a:extLst>
              <a:ext uri="{FF2B5EF4-FFF2-40B4-BE49-F238E27FC236}">
                <a16:creationId xmlns:a16="http://schemas.microsoft.com/office/drawing/2014/main" id="{1E2D2B4C-1C8C-4AE9-9F97-4E7B66940F82}"/>
              </a:ext>
            </a:extLst>
          </p:cNvPr>
          <p:cNvSpPr>
            <a:spLocks noGrp="1"/>
          </p:cNvSpPr>
          <p:nvPr>
            <p:ph type="ftr" sz="quarter" idx="11"/>
          </p:nvPr>
        </p:nvSpPr>
        <p:spPr/>
        <p:txBody>
          <a:bodyPr/>
          <a:lstStyle>
            <a:lvl1pPr>
              <a:defRPr/>
            </a:lvl1pPr>
          </a:lstStyle>
          <a:p>
            <a:endParaRPr lang="en-GB" altLang="zh-CN"/>
          </a:p>
        </p:txBody>
      </p:sp>
      <p:sp>
        <p:nvSpPr>
          <p:cNvPr id="6" name="Slide Number Placeholder 5">
            <a:extLst>
              <a:ext uri="{FF2B5EF4-FFF2-40B4-BE49-F238E27FC236}">
                <a16:creationId xmlns:a16="http://schemas.microsoft.com/office/drawing/2014/main" id="{B24448BE-20B9-4908-9C2F-3752534D751C}"/>
              </a:ext>
            </a:extLst>
          </p:cNvPr>
          <p:cNvSpPr>
            <a:spLocks noGrp="1"/>
          </p:cNvSpPr>
          <p:nvPr>
            <p:ph type="sldNum" sz="quarter" idx="12"/>
          </p:nvPr>
        </p:nvSpPr>
        <p:spPr/>
        <p:txBody>
          <a:bodyPr/>
          <a:lstStyle>
            <a:lvl1pPr>
              <a:defRPr/>
            </a:lvl1pPr>
          </a:lstStyle>
          <a:p>
            <a:fld id="{177431C4-5B58-42B9-B5F9-887E3B6A1C22}" type="slidenum">
              <a:rPr lang="en-GB" altLang="zh-CN"/>
              <a:pPr/>
              <a:t>‹#›</a:t>
            </a:fld>
            <a:endParaRPr lang="en-GB" altLang="zh-CN"/>
          </a:p>
        </p:txBody>
      </p:sp>
    </p:spTree>
    <p:extLst>
      <p:ext uri="{BB962C8B-B14F-4D97-AF65-F5344CB8AC3E}">
        <p14:creationId xmlns:p14="http://schemas.microsoft.com/office/powerpoint/2010/main" val="12560242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noProof="1"/>
              <a:t>Click to edit Master title style</a:t>
            </a:r>
            <a:endParaRPr lang="en-GB" noProof="1"/>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endParaRPr lang="en-GB" noProof="1"/>
          </a:p>
        </p:txBody>
      </p:sp>
      <p:sp>
        <p:nvSpPr>
          <p:cNvPr id="4" name="Date Placeholder 3">
            <a:extLst>
              <a:ext uri="{FF2B5EF4-FFF2-40B4-BE49-F238E27FC236}">
                <a16:creationId xmlns:a16="http://schemas.microsoft.com/office/drawing/2014/main" id="{FA08E6E6-C5C0-471C-9487-94E94B5B2957}"/>
              </a:ext>
            </a:extLst>
          </p:cNvPr>
          <p:cNvSpPr>
            <a:spLocks noGrp="1"/>
          </p:cNvSpPr>
          <p:nvPr>
            <p:ph type="dt" sz="half" idx="10"/>
          </p:nvPr>
        </p:nvSpPr>
        <p:spPr/>
        <p:txBody>
          <a:bodyPr/>
          <a:lstStyle>
            <a:lvl1pPr>
              <a:defRPr/>
            </a:lvl1pPr>
          </a:lstStyle>
          <a:p>
            <a:endParaRPr lang="en-GB" altLang="zh-CN"/>
          </a:p>
        </p:txBody>
      </p:sp>
      <p:sp>
        <p:nvSpPr>
          <p:cNvPr id="5" name="Footer Placeholder 4">
            <a:extLst>
              <a:ext uri="{FF2B5EF4-FFF2-40B4-BE49-F238E27FC236}">
                <a16:creationId xmlns:a16="http://schemas.microsoft.com/office/drawing/2014/main" id="{4EDD4C0C-7ABD-4AEE-9C1B-A81F4403CE25}"/>
              </a:ext>
            </a:extLst>
          </p:cNvPr>
          <p:cNvSpPr>
            <a:spLocks noGrp="1"/>
          </p:cNvSpPr>
          <p:nvPr>
            <p:ph type="ftr" sz="quarter" idx="11"/>
          </p:nvPr>
        </p:nvSpPr>
        <p:spPr/>
        <p:txBody>
          <a:bodyPr/>
          <a:lstStyle>
            <a:lvl1pPr>
              <a:defRPr/>
            </a:lvl1pPr>
          </a:lstStyle>
          <a:p>
            <a:endParaRPr lang="en-GB" altLang="zh-CN"/>
          </a:p>
        </p:txBody>
      </p:sp>
      <p:sp>
        <p:nvSpPr>
          <p:cNvPr id="6" name="Slide Number Placeholder 5">
            <a:extLst>
              <a:ext uri="{FF2B5EF4-FFF2-40B4-BE49-F238E27FC236}">
                <a16:creationId xmlns:a16="http://schemas.microsoft.com/office/drawing/2014/main" id="{DAB74994-23E8-4BB5-8E27-BC299496DAF7}"/>
              </a:ext>
            </a:extLst>
          </p:cNvPr>
          <p:cNvSpPr>
            <a:spLocks noGrp="1"/>
          </p:cNvSpPr>
          <p:nvPr>
            <p:ph type="sldNum" sz="quarter" idx="12"/>
          </p:nvPr>
        </p:nvSpPr>
        <p:spPr/>
        <p:txBody>
          <a:bodyPr/>
          <a:lstStyle>
            <a:lvl1pPr>
              <a:defRPr/>
            </a:lvl1pPr>
          </a:lstStyle>
          <a:p>
            <a:fld id="{03880A29-28C6-4149-9848-AB180F380237}" type="slidenum">
              <a:rPr lang="en-GB" altLang="zh-CN"/>
              <a:pPr/>
              <a:t>‹#›</a:t>
            </a:fld>
            <a:endParaRPr lang="en-GB" altLang="zh-CN"/>
          </a:p>
        </p:txBody>
      </p:sp>
    </p:spTree>
    <p:extLst>
      <p:ext uri="{BB962C8B-B14F-4D97-AF65-F5344CB8AC3E}">
        <p14:creationId xmlns:p14="http://schemas.microsoft.com/office/powerpoint/2010/main" val="1467590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Object 2">
    <p:spTree>
      <p:nvGrpSpPr>
        <p:cNvPr id="1" name=""/>
        <p:cNvGrpSpPr/>
        <p:nvPr/>
      </p:nvGrpSpPr>
      <p:grpSpPr>
        <a:xfrm>
          <a:off x="0" y="0"/>
          <a:ext cx="0" cy="0"/>
          <a:chOff x="0" y="0"/>
          <a:chExt cx="0" cy="0"/>
        </a:xfrm>
      </p:grpSpPr>
      <p:sp>
        <p:nvSpPr>
          <p:cNvPr id="4" name="Rectangle 14">
            <a:extLst>
              <a:ext uri="{FF2B5EF4-FFF2-40B4-BE49-F238E27FC236}">
                <a16:creationId xmlns:a16="http://schemas.microsoft.com/office/drawing/2014/main" id="{0D2F78F6-6A23-473E-86FD-AA422F7751C1}"/>
              </a:ext>
            </a:extLst>
          </p:cNvPr>
          <p:cNvSpPr/>
          <p:nvPr/>
        </p:nvSpPr>
        <p:spPr>
          <a:xfrm>
            <a:off x="0" y="6226175"/>
            <a:ext cx="9144000" cy="6318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15">
            <a:extLst>
              <a:ext uri="{FF2B5EF4-FFF2-40B4-BE49-F238E27FC236}">
                <a16:creationId xmlns:a16="http://schemas.microsoft.com/office/drawing/2014/main" id="{66A6F25A-9725-41E0-8271-FCF2ECD2D3A6}"/>
              </a:ext>
            </a:extLst>
          </p:cNvPr>
          <p:cNvSpPr/>
          <p:nvPr/>
        </p:nvSpPr>
        <p:spPr>
          <a:xfrm>
            <a:off x="0" y="6159500"/>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6" name="Picture 2" descr="Carbon Tracker Initiative. Financial specialists making carbon investment risk real today in the capital market.">
            <a:extLst>
              <a:ext uri="{FF2B5EF4-FFF2-40B4-BE49-F238E27FC236}">
                <a16:creationId xmlns:a16="http://schemas.microsoft.com/office/drawing/2014/main" id="{F7E1E3B5-CAF2-4DB6-85BC-2C08F1CEC5C3}"/>
              </a:ext>
            </a:extLst>
          </p:cNvPr>
          <p:cNvPicPr>
            <a:picLocks noChangeAspect="1" noChangeArrowheads="1"/>
          </p:cNvPicPr>
          <p:nvPr userDrawn="1"/>
        </p:nvPicPr>
        <p:blipFill>
          <a:blip r:embed="rId2">
            <a:lum bright="70000" contrast="-70000"/>
            <a:extLst>
              <a:ext uri="{28A0092B-C50C-407E-A947-70E740481C1C}">
                <a14:useLocalDpi xmlns:a14="http://schemas.microsoft.com/office/drawing/2010/main" val="0"/>
              </a:ext>
            </a:extLst>
          </a:blip>
          <a:srcRect b="23434"/>
          <a:stretch>
            <a:fillRect/>
          </a:stretch>
        </p:blipFill>
        <p:spPr bwMode="auto">
          <a:xfrm>
            <a:off x="822325" y="6327775"/>
            <a:ext cx="163195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19">
            <a:extLst>
              <a:ext uri="{FF2B5EF4-FFF2-40B4-BE49-F238E27FC236}">
                <a16:creationId xmlns:a16="http://schemas.microsoft.com/office/drawing/2014/main" id="{CA99C901-690B-4F2B-A82C-4FA7351167D2}"/>
              </a:ext>
            </a:extLst>
          </p:cNvPr>
          <p:cNvCxnSpPr/>
          <p:nvPr/>
        </p:nvCxnSpPr>
        <p:spPr>
          <a:xfrm>
            <a:off x="822325" y="1546225"/>
            <a:ext cx="7543800" cy="0"/>
          </a:xfrm>
          <a:prstGeom prst="line">
            <a:avLst/>
          </a:prstGeom>
          <a:ln w="63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286604"/>
            <a:ext cx="7543800" cy="1218000"/>
          </a:xfrm>
        </p:spPr>
        <p:txBody>
          <a:bodyPr/>
          <a:lstStyle/>
          <a:p>
            <a:r>
              <a:rPr lang="en-US" noProof="1"/>
              <a:t>Click to edit Master title style</a:t>
            </a:r>
            <a:endParaRPr lang="en-GB" noProof="1"/>
          </a:p>
        </p:txBody>
      </p:sp>
      <p:sp>
        <p:nvSpPr>
          <p:cNvPr id="10" name="Content Placeholder 9"/>
          <p:cNvSpPr>
            <a:spLocks noGrp="1"/>
          </p:cNvSpPr>
          <p:nvPr>
            <p:ph sz="quarter" idx="11"/>
          </p:nvPr>
        </p:nvSpPr>
        <p:spPr>
          <a:xfrm>
            <a:off x="822959" y="1845089"/>
            <a:ext cx="7543801" cy="4197927"/>
          </a:xfrm>
        </p:spPr>
        <p:txBody>
          <a:bodyPr/>
          <a:lstStyle>
            <a:lvl1pPr marL="91440" indent="-360045">
              <a:lnSpc>
                <a:spcPct val="100000"/>
              </a:lnSpc>
              <a:spcBef>
                <a:spcPts val="600"/>
              </a:spcBef>
              <a:spcAft>
                <a:spcPts val="600"/>
              </a:spcAft>
              <a:buClr>
                <a:schemeClr val="tx1"/>
              </a:buClr>
              <a:buFont typeface="Arial" panose="020B0604020202020204" pitchFamily="34" charset="0"/>
              <a:buChar char="•"/>
              <a:defRPr sz="3200"/>
            </a:lvl1pPr>
            <a:lvl2pPr marL="720090" indent="-360045">
              <a:lnSpc>
                <a:spcPct val="100000"/>
              </a:lnSpc>
              <a:spcBef>
                <a:spcPts val="600"/>
              </a:spcBef>
              <a:spcAft>
                <a:spcPts val="600"/>
              </a:spcAft>
              <a:buClr>
                <a:schemeClr val="tx1"/>
              </a:buClr>
              <a:buFont typeface="Arial" panose="020B0604020202020204" pitchFamily="34" charset="0"/>
              <a:buChar char="•"/>
              <a:defRPr sz="2800"/>
            </a:lvl2pPr>
            <a:lvl3pPr marL="899795" indent="-360045">
              <a:lnSpc>
                <a:spcPct val="100000"/>
              </a:lnSpc>
              <a:spcBef>
                <a:spcPts val="600"/>
              </a:spcBef>
              <a:spcAft>
                <a:spcPts val="600"/>
              </a:spcAft>
              <a:buClr>
                <a:schemeClr val="tx1"/>
              </a:buClr>
              <a:buFont typeface="Arial" panose="020B0604020202020204" pitchFamily="34" charset="0"/>
              <a:buChar char="•"/>
              <a:defRPr sz="2400"/>
            </a:lvl3pPr>
            <a:lvl4pPr marL="1080135" indent="-360045">
              <a:lnSpc>
                <a:spcPct val="100000"/>
              </a:lnSpc>
              <a:spcBef>
                <a:spcPts val="600"/>
              </a:spcBef>
              <a:spcAft>
                <a:spcPts val="600"/>
              </a:spcAft>
              <a:buClr>
                <a:schemeClr val="tx1"/>
              </a:buClr>
              <a:buFont typeface="Arial" panose="020B0604020202020204" pitchFamily="34" charset="0"/>
              <a:buChar char="•"/>
              <a:defRPr sz="2000"/>
            </a:lvl4pPr>
            <a:lvl5pPr marL="1259840" indent="-360045">
              <a:lnSpc>
                <a:spcPct val="100000"/>
              </a:lnSpc>
              <a:spcBef>
                <a:spcPts val="600"/>
              </a:spcBef>
              <a:spcAft>
                <a:spcPts val="600"/>
              </a:spcAft>
              <a:buClr>
                <a:schemeClr val="tx1"/>
              </a:buClr>
              <a:buFont typeface="Arial" panose="020B0604020202020204" pitchFamily="34" charset="0"/>
              <a:buChar char="•"/>
              <a:defRPr sz="1600"/>
            </a:lvl5p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endParaRPr lang="en-GB" noProof="1"/>
          </a:p>
        </p:txBody>
      </p:sp>
      <p:sp>
        <p:nvSpPr>
          <p:cNvPr id="8" name="Slide Number Placeholder 5">
            <a:extLst>
              <a:ext uri="{FF2B5EF4-FFF2-40B4-BE49-F238E27FC236}">
                <a16:creationId xmlns:a16="http://schemas.microsoft.com/office/drawing/2014/main" id="{17BC5A1D-9D41-4F9D-B1F9-9696D4CCD758}"/>
              </a:ext>
            </a:extLst>
          </p:cNvPr>
          <p:cNvSpPr>
            <a:spLocks noGrp="1"/>
          </p:cNvSpPr>
          <p:nvPr>
            <p:ph type="sldNum" sz="quarter" idx="12"/>
          </p:nvPr>
        </p:nvSpPr>
        <p:spPr/>
        <p:txBody>
          <a:bodyPr/>
          <a:lstStyle>
            <a:lvl1pPr>
              <a:defRPr/>
            </a:lvl1pPr>
          </a:lstStyle>
          <a:p>
            <a:fld id="{91F72A97-A57D-4E51-8078-761C7BD6ADDE}" type="slidenum">
              <a:rPr lang="en-GB" altLang="zh-CN"/>
              <a:pPr/>
              <a:t>‹#›</a:t>
            </a:fld>
            <a:endParaRPr lang="en-GB" altLang="zh-CN"/>
          </a:p>
        </p:txBody>
      </p:sp>
    </p:spTree>
    <p:extLst>
      <p:ext uri="{BB962C8B-B14F-4D97-AF65-F5344CB8AC3E}">
        <p14:creationId xmlns:p14="http://schemas.microsoft.com/office/powerpoint/2010/main" val="2613808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912236"/>
            <a:ext cx="7543801" cy="3960000"/>
          </a:xfrm>
        </p:spPr>
        <p:txBody>
          <a:body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endParaRPr lang="en-US" noProof="1"/>
          </a:p>
        </p:txBody>
      </p:sp>
      <p:sp>
        <p:nvSpPr>
          <p:cNvPr id="9" name="Title 8"/>
          <p:cNvSpPr>
            <a:spLocks noGrp="1"/>
          </p:cNvSpPr>
          <p:nvPr>
            <p:ph type="title"/>
          </p:nvPr>
        </p:nvSpPr>
        <p:spPr>
          <a:xfrm>
            <a:off x="822960" y="286605"/>
            <a:ext cx="7543800" cy="877177"/>
          </a:xfrm>
        </p:spPr>
        <p:txBody>
          <a:bodyPr/>
          <a:lstStyle/>
          <a:p>
            <a:r>
              <a:rPr lang="en-US" noProof="1"/>
              <a:t>Click to edit Master title style</a:t>
            </a:r>
            <a:endParaRPr lang="en-GB" noProof="1"/>
          </a:p>
        </p:txBody>
      </p:sp>
      <p:sp>
        <p:nvSpPr>
          <p:cNvPr id="4" name="Slide Number Placeholder 5">
            <a:extLst>
              <a:ext uri="{FF2B5EF4-FFF2-40B4-BE49-F238E27FC236}">
                <a16:creationId xmlns:a16="http://schemas.microsoft.com/office/drawing/2014/main" id="{17707C66-DB79-4AF1-B1CB-3F8B84FC9F09}"/>
              </a:ext>
            </a:extLst>
          </p:cNvPr>
          <p:cNvSpPr>
            <a:spLocks noGrp="1"/>
          </p:cNvSpPr>
          <p:nvPr>
            <p:ph type="sldNum" sz="quarter" idx="10"/>
          </p:nvPr>
        </p:nvSpPr>
        <p:spPr/>
        <p:txBody>
          <a:bodyPr/>
          <a:lstStyle>
            <a:lvl1pPr>
              <a:defRPr/>
            </a:lvl1pPr>
          </a:lstStyle>
          <a:p>
            <a:fld id="{BA01C8F8-CFCB-4DD5-977E-B6D96BBC21F0}" type="slidenum">
              <a:rPr lang="en-GB" altLang="zh-CN"/>
              <a:pPr/>
              <a:t>‹#›</a:t>
            </a:fld>
            <a:endParaRPr lang="en-GB" altLang="zh-CN"/>
          </a:p>
        </p:txBody>
      </p:sp>
    </p:spTree>
    <p:extLst>
      <p:ext uri="{BB962C8B-B14F-4D97-AF65-F5344CB8AC3E}">
        <p14:creationId xmlns:p14="http://schemas.microsoft.com/office/powerpoint/2010/main" val="920446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cxnSp>
        <p:nvCxnSpPr>
          <p:cNvPr id="3" name="Straight Connector 3">
            <a:extLst>
              <a:ext uri="{FF2B5EF4-FFF2-40B4-BE49-F238E27FC236}">
                <a16:creationId xmlns:a16="http://schemas.microsoft.com/office/drawing/2014/main" id="{1DBFF46C-A472-4BFE-8972-625667514172}"/>
              </a:ext>
            </a:extLst>
          </p:cNvPr>
          <p:cNvCxnSpPr/>
          <p:nvPr/>
        </p:nvCxnSpPr>
        <p:spPr>
          <a:xfrm>
            <a:off x="865188" y="3201988"/>
            <a:ext cx="74755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65563" y="1367259"/>
            <a:ext cx="7543800" cy="1808688"/>
          </a:xfrm>
        </p:spPr>
        <p:txBody>
          <a:bodyPr/>
          <a:lstStyle/>
          <a:p>
            <a:r>
              <a:rPr lang="en-US" noProof="1"/>
              <a:t>Click to edit Master title style</a:t>
            </a:r>
            <a:endParaRPr lang="en-GB" noProof="1"/>
          </a:p>
        </p:txBody>
      </p:sp>
      <p:sp>
        <p:nvSpPr>
          <p:cNvPr id="4" name="Slide Number Placeholder 2">
            <a:extLst>
              <a:ext uri="{FF2B5EF4-FFF2-40B4-BE49-F238E27FC236}">
                <a16:creationId xmlns:a16="http://schemas.microsoft.com/office/drawing/2014/main" id="{9BF9812B-087A-4E27-91D7-C31F32A09FCC}"/>
              </a:ext>
            </a:extLst>
          </p:cNvPr>
          <p:cNvSpPr>
            <a:spLocks noGrp="1"/>
          </p:cNvSpPr>
          <p:nvPr>
            <p:ph type="sldNum" sz="quarter" idx="10"/>
          </p:nvPr>
        </p:nvSpPr>
        <p:spPr/>
        <p:txBody>
          <a:bodyPr/>
          <a:lstStyle>
            <a:lvl1pPr>
              <a:defRPr/>
            </a:lvl1pPr>
          </a:lstStyle>
          <a:p>
            <a:fld id="{0136B52F-E597-4C26-8C76-A36BFBDC3451}" type="slidenum">
              <a:rPr lang="en-GB" altLang="zh-CN"/>
              <a:pPr/>
              <a:t>‹#›</a:t>
            </a:fld>
            <a:endParaRPr lang="en-GB" altLang="zh-CN"/>
          </a:p>
        </p:txBody>
      </p:sp>
    </p:spTree>
    <p:extLst>
      <p:ext uri="{BB962C8B-B14F-4D97-AF65-F5344CB8AC3E}">
        <p14:creationId xmlns:p14="http://schemas.microsoft.com/office/powerpoint/2010/main" val="1577120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BD60F3-E169-47B2-BA8C-EF675A8A3ADE}"/>
              </a:ext>
            </a:extLst>
          </p:cNvPr>
          <p:cNvSpPr>
            <a:spLocks noGrp="1"/>
          </p:cNvSpPr>
          <p:nvPr>
            <p:ph type="dt" sz="half" idx="10"/>
          </p:nvPr>
        </p:nvSpPr>
        <p:spPr>
          <a:xfrm>
            <a:off x="0" y="0"/>
            <a:ext cx="0" cy="0"/>
          </a:xfrm>
        </p:spPr>
        <p:txBody>
          <a:bodyPr vert="horz" wrap="square" lIns="91440" tIns="45720" rIns="91440" bIns="45720" numCol="1" anchor="t" anchorCtr="0" compatLnSpc="1">
            <a:prstTxWarp prst="textNoShape">
              <a:avLst/>
            </a:prstTxWarp>
          </a:bodyPr>
          <a:lstStyle>
            <a:lvl1pPr>
              <a:defRPr>
                <a:latin typeface="Calibri" panose="020F0502020204030204" pitchFamily="34" charset="0"/>
              </a:defRPr>
            </a:lvl1pPr>
          </a:lstStyle>
          <a:p>
            <a:fld id="{79D2BC55-59D0-48A6-B33E-302D095F88CE}" type="datetime1">
              <a:rPr lang="en-GB" altLang="zh-CN"/>
              <a:pPr/>
              <a:t>13/07/2017</a:t>
            </a:fld>
            <a:endParaRPr lang="en-GB" altLang="zh-CN"/>
          </a:p>
        </p:txBody>
      </p:sp>
      <p:sp>
        <p:nvSpPr>
          <p:cNvPr id="3" name="Footer Placeholder 2">
            <a:extLst>
              <a:ext uri="{FF2B5EF4-FFF2-40B4-BE49-F238E27FC236}">
                <a16:creationId xmlns:a16="http://schemas.microsoft.com/office/drawing/2014/main" id="{1F91BE49-B824-421C-A489-5A705BA61502}"/>
              </a:ext>
            </a:extLst>
          </p:cNvPr>
          <p:cNvSpPr>
            <a:spLocks noGrp="1"/>
          </p:cNvSpPr>
          <p:nvPr>
            <p:ph type="ftr" sz="quarter" idx="11"/>
          </p:nvPr>
        </p:nvSpPr>
        <p:spPr>
          <a:xfrm>
            <a:off x="0" y="0"/>
            <a:ext cx="0" cy="0"/>
          </a:xfrm>
        </p:spPr>
        <p:txBody>
          <a:bodyPr vert="horz" wrap="square" lIns="91440" tIns="45720" rIns="91440" bIns="45720" numCol="1" anchor="t" anchorCtr="0" compatLnSpc="1">
            <a:prstTxWarp prst="textNoShape">
              <a:avLst/>
            </a:prstTxWarp>
          </a:bodyPr>
          <a:lstStyle>
            <a:lvl1pPr>
              <a:buFontTx/>
              <a:buNone/>
              <a:defRPr>
                <a:latin typeface="Calibri" panose="020F0502020204030204" pitchFamily="34" charset="0"/>
              </a:defRPr>
            </a:lvl1pPr>
          </a:lstStyle>
          <a:p>
            <a:endParaRPr lang="en-GB" altLang="zh-CN"/>
          </a:p>
        </p:txBody>
      </p:sp>
      <p:sp>
        <p:nvSpPr>
          <p:cNvPr id="4" name="Slide Number Placeholder 3">
            <a:extLst>
              <a:ext uri="{FF2B5EF4-FFF2-40B4-BE49-F238E27FC236}">
                <a16:creationId xmlns:a16="http://schemas.microsoft.com/office/drawing/2014/main" id="{04ACBF15-9726-440D-9332-6BA01F8DF9A2}"/>
              </a:ext>
            </a:extLst>
          </p:cNvPr>
          <p:cNvSpPr>
            <a:spLocks noGrp="1"/>
          </p:cNvSpPr>
          <p:nvPr>
            <p:ph type="sldNum" sz="quarter" idx="12"/>
          </p:nvPr>
        </p:nvSpPr>
        <p:spPr/>
        <p:txBody>
          <a:bodyPr/>
          <a:lstStyle>
            <a:lvl1pPr>
              <a:defRPr/>
            </a:lvl1pPr>
          </a:lstStyle>
          <a:p>
            <a:fld id="{72D1B52B-D053-4879-8882-74E9A081A426}" type="slidenum">
              <a:rPr lang="en-GB" altLang="zh-CN"/>
              <a:pPr/>
              <a:t>‹#›</a:t>
            </a:fld>
            <a:endParaRPr lang="en-GB" altLang="zh-CN"/>
          </a:p>
        </p:txBody>
      </p:sp>
    </p:spTree>
    <p:extLst>
      <p:ext uri="{BB962C8B-B14F-4D97-AF65-F5344CB8AC3E}">
        <p14:creationId xmlns:p14="http://schemas.microsoft.com/office/powerpoint/2010/main" val="492595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endParaRPr lang="en-GB" noProof="1"/>
          </a:p>
        </p:txBody>
      </p:sp>
      <p:sp>
        <p:nvSpPr>
          <p:cNvPr id="3" name="Content Placeholder 2"/>
          <p:cNvSpPr>
            <a:spLocks noGrp="1"/>
          </p:cNvSpPr>
          <p:nvPr>
            <p:ph idx="1"/>
          </p:nvPr>
        </p:nvSpPr>
        <p:spPr/>
        <p:txBody>
          <a:body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endParaRPr lang="en-GB" noProof="1"/>
          </a:p>
        </p:txBody>
      </p:sp>
      <p:sp>
        <p:nvSpPr>
          <p:cNvPr id="4" name="Date Placeholder 3">
            <a:extLst>
              <a:ext uri="{FF2B5EF4-FFF2-40B4-BE49-F238E27FC236}">
                <a16:creationId xmlns:a16="http://schemas.microsoft.com/office/drawing/2014/main" id="{13B63163-29B8-43BF-8CEC-8A35F6A00DEB}"/>
              </a:ext>
            </a:extLst>
          </p:cNvPr>
          <p:cNvSpPr>
            <a:spLocks noGrp="1"/>
          </p:cNvSpPr>
          <p:nvPr>
            <p:ph type="dt" sz="half" idx="10"/>
          </p:nvPr>
        </p:nvSpPr>
        <p:spPr/>
        <p:txBody>
          <a:bodyPr/>
          <a:lstStyle>
            <a:lvl1pPr>
              <a:defRPr/>
            </a:lvl1pPr>
          </a:lstStyle>
          <a:p>
            <a:endParaRPr lang="en-GB" altLang="zh-CN"/>
          </a:p>
        </p:txBody>
      </p:sp>
      <p:sp>
        <p:nvSpPr>
          <p:cNvPr id="5" name="Footer Placeholder 4">
            <a:extLst>
              <a:ext uri="{FF2B5EF4-FFF2-40B4-BE49-F238E27FC236}">
                <a16:creationId xmlns:a16="http://schemas.microsoft.com/office/drawing/2014/main" id="{C1975ACB-B581-44C2-BBD1-62CEE888490E}"/>
              </a:ext>
            </a:extLst>
          </p:cNvPr>
          <p:cNvSpPr>
            <a:spLocks noGrp="1"/>
          </p:cNvSpPr>
          <p:nvPr>
            <p:ph type="ftr" sz="quarter" idx="11"/>
          </p:nvPr>
        </p:nvSpPr>
        <p:spPr/>
        <p:txBody>
          <a:bodyPr/>
          <a:lstStyle>
            <a:lvl1pPr>
              <a:defRPr/>
            </a:lvl1pPr>
          </a:lstStyle>
          <a:p>
            <a:endParaRPr lang="en-GB" altLang="zh-CN"/>
          </a:p>
        </p:txBody>
      </p:sp>
      <p:sp>
        <p:nvSpPr>
          <p:cNvPr id="6" name="Slide Number Placeholder 5">
            <a:extLst>
              <a:ext uri="{FF2B5EF4-FFF2-40B4-BE49-F238E27FC236}">
                <a16:creationId xmlns:a16="http://schemas.microsoft.com/office/drawing/2014/main" id="{AD74BA21-6148-40DB-ADDA-2D2D5315A111}"/>
              </a:ext>
            </a:extLst>
          </p:cNvPr>
          <p:cNvSpPr>
            <a:spLocks noGrp="1"/>
          </p:cNvSpPr>
          <p:nvPr>
            <p:ph type="sldNum" sz="quarter" idx="12"/>
          </p:nvPr>
        </p:nvSpPr>
        <p:spPr/>
        <p:txBody>
          <a:bodyPr/>
          <a:lstStyle>
            <a:lvl1pPr>
              <a:defRPr/>
            </a:lvl1pPr>
          </a:lstStyle>
          <a:p>
            <a:fld id="{949F4FA0-4F9E-44A8-9767-499A4B3B5CF8}" type="slidenum">
              <a:rPr lang="en-GB" altLang="zh-CN"/>
              <a:pPr/>
              <a:t>‹#›</a:t>
            </a:fld>
            <a:endParaRPr lang="en-GB" altLang="zh-CN"/>
          </a:p>
        </p:txBody>
      </p:sp>
    </p:spTree>
    <p:extLst>
      <p:ext uri="{BB962C8B-B14F-4D97-AF65-F5344CB8AC3E}">
        <p14:creationId xmlns:p14="http://schemas.microsoft.com/office/powerpoint/2010/main" val="1573028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noProof="1"/>
              <a:t>Click to edit Master title style</a:t>
            </a:r>
            <a:endParaRPr lang="en-GB" noProof="1"/>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a:t>单击此处编辑母版文本样式</a:t>
            </a:r>
          </a:p>
        </p:txBody>
      </p:sp>
      <p:sp>
        <p:nvSpPr>
          <p:cNvPr id="4" name="Date Placeholder 3">
            <a:extLst>
              <a:ext uri="{FF2B5EF4-FFF2-40B4-BE49-F238E27FC236}">
                <a16:creationId xmlns:a16="http://schemas.microsoft.com/office/drawing/2014/main" id="{D681546E-EC02-4E2B-8387-4AAD88C9157F}"/>
              </a:ext>
            </a:extLst>
          </p:cNvPr>
          <p:cNvSpPr>
            <a:spLocks noGrp="1"/>
          </p:cNvSpPr>
          <p:nvPr>
            <p:ph type="dt" sz="half" idx="10"/>
          </p:nvPr>
        </p:nvSpPr>
        <p:spPr/>
        <p:txBody>
          <a:bodyPr/>
          <a:lstStyle>
            <a:lvl1pPr>
              <a:defRPr/>
            </a:lvl1pPr>
          </a:lstStyle>
          <a:p>
            <a:endParaRPr lang="en-GB" altLang="zh-CN"/>
          </a:p>
        </p:txBody>
      </p:sp>
      <p:sp>
        <p:nvSpPr>
          <p:cNvPr id="5" name="Footer Placeholder 4">
            <a:extLst>
              <a:ext uri="{FF2B5EF4-FFF2-40B4-BE49-F238E27FC236}">
                <a16:creationId xmlns:a16="http://schemas.microsoft.com/office/drawing/2014/main" id="{11FF142A-9534-485F-B96B-27BA67CB7AB3}"/>
              </a:ext>
            </a:extLst>
          </p:cNvPr>
          <p:cNvSpPr>
            <a:spLocks noGrp="1"/>
          </p:cNvSpPr>
          <p:nvPr>
            <p:ph type="ftr" sz="quarter" idx="11"/>
          </p:nvPr>
        </p:nvSpPr>
        <p:spPr/>
        <p:txBody>
          <a:bodyPr/>
          <a:lstStyle>
            <a:lvl1pPr>
              <a:defRPr/>
            </a:lvl1pPr>
          </a:lstStyle>
          <a:p>
            <a:endParaRPr lang="en-GB" altLang="zh-CN"/>
          </a:p>
        </p:txBody>
      </p:sp>
      <p:sp>
        <p:nvSpPr>
          <p:cNvPr id="6" name="Slide Number Placeholder 5">
            <a:extLst>
              <a:ext uri="{FF2B5EF4-FFF2-40B4-BE49-F238E27FC236}">
                <a16:creationId xmlns:a16="http://schemas.microsoft.com/office/drawing/2014/main" id="{80369A7D-224C-4854-AEC9-6E7D38036F28}"/>
              </a:ext>
            </a:extLst>
          </p:cNvPr>
          <p:cNvSpPr>
            <a:spLocks noGrp="1"/>
          </p:cNvSpPr>
          <p:nvPr>
            <p:ph type="sldNum" sz="quarter" idx="12"/>
          </p:nvPr>
        </p:nvSpPr>
        <p:spPr/>
        <p:txBody>
          <a:bodyPr/>
          <a:lstStyle>
            <a:lvl1pPr>
              <a:defRPr/>
            </a:lvl1pPr>
          </a:lstStyle>
          <a:p>
            <a:fld id="{B155CCED-399F-4D2D-825E-77E9612D0725}" type="slidenum">
              <a:rPr lang="en-GB" altLang="zh-CN"/>
              <a:pPr/>
              <a:t>‹#›</a:t>
            </a:fld>
            <a:endParaRPr lang="en-GB" altLang="zh-CN"/>
          </a:p>
        </p:txBody>
      </p:sp>
    </p:spTree>
    <p:extLst>
      <p:ext uri="{BB962C8B-B14F-4D97-AF65-F5344CB8AC3E}">
        <p14:creationId xmlns:p14="http://schemas.microsoft.com/office/powerpoint/2010/main" val="3080105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endParaRPr lang="en-GB" noProof="1"/>
          </a:p>
        </p:txBody>
      </p:sp>
      <p:sp>
        <p:nvSpPr>
          <p:cNvPr id="3" name="Content Placeholder 2"/>
          <p:cNvSpPr>
            <a:spLocks noGrp="1"/>
          </p:cNvSpPr>
          <p:nvPr>
            <p:ph sz="half" idx="1"/>
          </p:nvPr>
        </p:nvSpPr>
        <p:spPr>
          <a:xfrm>
            <a:off x="628650" y="1825625"/>
            <a:ext cx="3867150" cy="4351338"/>
          </a:xfrm>
        </p:spPr>
        <p:txBody>
          <a:body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endParaRPr lang="en-GB" noProof="1"/>
          </a:p>
        </p:txBody>
      </p:sp>
      <p:sp>
        <p:nvSpPr>
          <p:cNvPr id="4" name="Content Placeholder 3"/>
          <p:cNvSpPr>
            <a:spLocks noGrp="1"/>
          </p:cNvSpPr>
          <p:nvPr>
            <p:ph sz="half" idx="2"/>
          </p:nvPr>
        </p:nvSpPr>
        <p:spPr>
          <a:xfrm>
            <a:off x="4648200" y="1825625"/>
            <a:ext cx="3867150" cy="4351338"/>
          </a:xfrm>
        </p:spPr>
        <p:txBody>
          <a:body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endParaRPr lang="en-GB" noProof="1"/>
          </a:p>
        </p:txBody>
      </p:sp>
      <p:sp>
        <p:nvSpPr>
          <p:cNvPr id="5" name="Date Placeholder 3">
            <a:extLst>
              <a:ext uri="{FF2B5EF4-FFF2-40B4-BE49-F238E27FC236}">
                <a16:creationId xmlns:a16="http://schemas.microsoft.com/office/drawing/2014/main" id="{52FFB96B-0FAB-4C06-9441-04A023682343}"/>
              </a:ext>
            </a:extLst>
          </p:cNvPr>
          <p:cNvSpPr>
            <a:spLocks noGrp="1"/>
          </p:cNvSpPr>
          <p:nvPr>
            <p:ph type="dt" sz="half" idx="10"/>
          </p:nvPr>
        </p:nvSpPr>
        <p:spPr/>
        <p:txBody>
          <a:bodyPr/>
          <a:lstStyle>
            <a:lvl1pPr>
              <a:defRPr/>
            </a:lvl1pPr>
          </a:lstStyle>
          <a:p>
            <a:endParaRPr lang="en-GB" altLang="zh-CN"/>
          </a:p>
        </p:txBody>
      </p:sp>
      <p:sp>
        <p:nvSpPr>
          <p:cNvPr id="6" name="Footer Placeholder 4">
            <a:extLst>
              <a:ext uri="{FF2B5EF4-FFF2-40B4-BE49-F238E27FC236}">
                <a16:creationId xmlns:a16="http://schemas.microsoft.com/office/drawing/2014/main" id="{EE493A70-9D58-4234-958D-C9F248721698}"/>
              </a:ext>
            </a:extLst>
          </p:cNvPr>
          <p:cNvSpPr>
            <a:spLocks noGrp="1"/>
          </p:cNvSpPr>
          <p:nvPr>
            <p:ph type="ftr" sz="quarter" idx="11"/>
          </p:nvPr>
        </p:nvSpPr>
        <p:spPr/>
        <p:txBody>
          <a:bodyPr/>
          <a:lstStyle>
            <a:lvl1pPr>
              <a:defRPr/>
            </a:lvl1pPr>
          </a:lstStyle>
          <a:p>
            <a:endParaRPr lang="en-GB" altLang="zh-CN"/>
          </a:p>
        </p:txBody>
      </p:sp>
      <p:sp>
        <p:nvSpPr>
          <p:cNvPr id="7" name="Slide Number Placeholder 5">
            <a:extLst>
              <a:ext uri="{FF2B5EF4-FFF2-40B4-BE49-F238E27FC236}">
                <a16:creationId xmlns:a16="http://schemas.microsoft.com/office/drawing/2014/main" id="{6006553B-B45C-44D3-ADE4-CF34F1234BCA}"/>
              </a:ext>
            </a:extLst>
          </p:cNvPr>
          <p:cNvSpPr>
            <a:spLocks noGrp="1"/>
          </p:cNvSpPr>
          <p:nvPr>
            <p:ph type="sldNum" sz="quarter" idx="12"/>
          </p:nvPr>
        </p:nvSpPr>
        <p:spPr/>
        <p:txBody>
          <a:bodyPr/>
          <a:lstStyle>
            <a:lvl1pPr>
              <a:defRPr/>
            </a:lvl1pPr>
          </a:lstStyle>
          <a:p>
            <a:fld id="{D30B2540-8D08-4336-8C66-50C0C56A32FA}" type="slidenum">
              <a:rPr lang="en-GB" altLang="zh-CN"/>
              <a:pPr/>
              <a:t>‹#›</a:t>
            </a:fld>
            <a:endParaRPr lang="en-GB" altLang="zh-CN"/>
          </a:p>
        </p:txBody>
      </p:sp>
    </p:spTree>
    <p:extLst>
      <p:ext uri="{BB962C8B-B14F-4D97-AF65-F5344CB8AC3E}">
        <p14:creationId xmlns:p14="http://schemas.microsoft.com/office/powerpoint/2010/main" val="2296525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noProof="1"/>
              <a:t>Click to edit Master title style</a:t>
            </a:r>
            <a:endParaRPr lang="en-GB" noProof="1"/>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4" name="Content Placeholder 3"/>
          <p:cNvSpPr>
            <a:spLocks noGrp="1"/>
          </p:cNvSpPr>
          <p:nvPr>
            <p:ph sz="half" idx="2"/>
          </p:nvPr>
        </p:nvSpPr>
        <p:spPr>
          <a:xfrm>
            <a:off x="630238" y="2505075"/>
            <a:ext cx="3868737" cy="3684588"/>
          </a:xfrm>
        </p:spPr>
        <p:txBody>
          <a:body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endParaRPr lang="en-GB" noProof="1"/>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6" name="Content Placeholder 5"/>
          <p:cNvSpPr>
            <a:spLocks noGrp="1"/>
          </p:cNvSpPr>
          <p:nvPr>
            <p:ph sz="quarter" idx="4"/>
          </p:nvPr>
        </p:nvSpPr>
        <p:spPr>
          <a:xfrm>
            <a:off x="4629150" y="2505075"/>
            <a:ext cx="3887788" cy="3684588"/>
          </a:xfrm>
        </p:spPr>
        <p:txBody>
          <a:bodyPr/>
          <a:lstStyle/>
          <a:p>
            <a:pPr lvl="0"/>
            <a:r>
              <a:rPr lang="zh-CN" altLang="en-US" noProof="1"/>
              <a:t>单击此处编辑母版文本样式</a:t>
            </a:r>
          </a:p>
          <a:p>
            <a:pPr lvl="1"/>
            <a:r>
              <a:rPr lang="zh-CN" altLang="en-US" noProof="1"/>
              <a:t>二级</a:t>
            </a:r>
          </a:p>
          <a:p>
            <a:pPr lvl="2"/>
            <a:r>
              <a:rPr lang="zh-CN" altLang="en-US" noProof="1"/>
              <a:t>三级</a:t>
            </a:r>
          </a:p>
          <a:p>
            <a:pPr lvl="3"/>
            <a:r>
              <a:rPr lang="zh-CN" altLang="en-US" noProof="1"/>
              <a:t>四级</a:t>
            </a:r>
          </a:p>
          <a:p>
            <a:pPr lvl="4"/>
            <a:r>
              <a:rPr lang="zh-CN" altLang="en-US" noProof="1"/>
              <a:t>五级</a:t>
            </a:r>
            <a:endParaRPr lang="en-GB" noProof="1"/>
          </a:p>
        </p:txBody>
      </p:sp>
      <p:sp>
        <p:nvSpPr>
          <p:cNvPr id="7" name="Date Placeholder 3">
            <a:extLst>
              <a:ext uri="{FF2B5EF4-FFF2-40B4-BE49-F238E27FC236}">
                <a16:creationId xmlns:a16="http://schemas.microsoft.com/office/drawing/2014/main" id="{62A00546-DFDC-4F48-8F9F-FE2B7B11DB8C}"/>
              </a:ext>
            </a:extLst>
          </p:cNvPr>
          <p:cNvSpPr>
            <a:spLocks noGrp="1"/>
          </p:cNvSpPr>
          <p:nvPr>
            <p:ph type="dt" sz="half" idx="10"/>
          </p:nvPr>
        </p:nvSpPr>
        <p:spPr/>
        <p:txBody>
          <a:bodyPr/>
          <a:lstStyle>
            <a:lvl1pPr>
              <a:defRPr/>
            </a:lvl1pPr>
          </a:lstStyle>
          <a:p>
            <a:endParaRPr lang="en-GB" altLang="zh-CN"/>
          </a:p>
        </p:txBody>
      </p:sp>
      <p:sp>
        <p:nvSpPr>
          <p:cNvPr id="8" name="Footer Placeholder 4">
            <a:extLst>
              <a:ext uri="{FF2B5EF4-FFF2-40B4-BE49-F238E27FC236}">
                <a16:creationId xmlns:a16="http://schemas.microsoft.com/office/drawing/2014/main" id="{85CB1823-CC2C-43D2-861A-6E0C6C32B58B}"/>
              </a:ext>
            </a:extLst>
          </p:cNvPr>
          <p:cNvSpPr>
            <a:spLocks noGrp="1"/>
          </p:cNvSpPr>
          <p:nvPr>
            <p:ph type="ftr" sz="quarter" idx="11"/>
          </p:nvPr>
        </p:nvSpPr>
        <p:spPr/>
        <p:txBody>
          <a:bodyPr/>
          <a:lstStyle>
            <a:lvl1pPr>
              <a:defRPr/>
            </a:lvl1pPr>
          </a:lstStyle>
          <a:p>
            <a:endParaRPr lang="en-GB" altLang="zh-CN"/>
          </a:p>
        </p:txBody>
      </p:sp>
      <p:sp>
        <p:nvSpPr>
          <p:cNvPr id="9" name="Slide Number Placeholder 5">
            <a:extLst>
              <a:ext uri="{FF2B5EF4-FFF2-40B4-BE49-F238E27FC236}">
                <a16:creationId xmlns:a16="http://schemas.microsoft.com/office/drawing/2014/main" id="{9A437057-C5E1-477B-9DFD-5241C0AF09C2}"/>
              </a:ext>
            </a:extLst>
          </p:cNvPr>
          <p:cNvSpPr>
            <a:spLocks noGrp="1"/>
          </p:cNvSpPr>
          <p:nvPr>
            <p:ph type="sldNum" sz="quarter" idx="12"/>
          </p:nvPr>
        </p:nvSpPr>
        <p:spPr/>
        <p:txBody>
          <a:bodyPr/>
          <a:lstStyle>
            <a:lvl1pPr>
              <a:defRPr/>
            </a:lvl1pPr>
          </a:lstStyle>
          <a:p>
            <a:fld id="{0894F3E8-5AEC-407C-B97A-E3678DFEC323}" type="slidenum">
              <a:rPr lang="en-GB" altLang="zh-CN"/>
              <a:pPr/>
              <a:t>‹#›</a:t>
            </a:fld>
            <a:endParaRPr lang="en-GB" altLang="zh-CN"/>
          </a:p>
        </p:txBody>
      </p:sp>
    </p:spTree>
    <p:extLst>
      <p:ext uri="{BB962C8B-B14F-4D97-AF65-F5344CB8AC3E}">
        <p14:creationId xmlns:p14="http://schemas.microsoft.com/office/powerpoint/2010/main" val="16323521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theme" Target="../theme/theme2.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1FF29F1-A386-4508-B2A0-D571A0826776}"/>
              </a:ext>
            </a:extLst>
          </p:cNvPr>
          <p:cNvSpPr/>
          <p:nvPr/>
        </p:nvSpPr>
        <p:spPr>
          <a:xfrm>
            <a:off x="0" y="6226175"/>
            <a:ext cx="9144000" cy="6318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20C6EB24-0BC2-4020-B2B4-A46161CBD5A5}"/>
              </a:ext>
            </a:extLst>
          </p:cNvPr>
          <p:cNvSpPr/>
          <p:nvPr/>
        </p:nvSpPr>
        <p:spPr>
          <a:xfrm>
            <a:off x="0" y="6159500"/>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28" name="Title Placeholder 1">
            <a:extLst>
              <a:ext uri="{FF2B5EF4-FFF2-40B4-BE49-F238E27FC236}">
                <a16:creationId xmlns:a16="http://schemas.microsoft.com/office/drawing/2014/main" id="{865B861A-D275-4AA7-9B6D-8FE1C22BC759}"/>
              </a:ext>
            </a:extLst>
          </p:cNvPr>
          <p:cNvSpPr>
            <a:spLocks noGrp="1" noChangeArrowheads="1"/>
          </p:cNvSpPr>
          <p:nvPr>
            <p:ph type="title" idx="4294967295"/>
          </p:nvPr>
        </p:nvSpPr>
        <p:spPr bwMode="auto">
          <a:xfrm>
            <a:off x="822325" y="287338"/>
            <a:ext cx="7543800" cy="1449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9" name="Text Placeholder 2">
            <a:extLst>
              <a:ext uri="{FF2B5EF4-FFF2-40B4-BE49-F238E27FC236}">
                <a16:creationId xmlns:a16="http://schemas.microsoft.com/office/drawing/2014/main" id="{84BA04B2-CCD8-48CB-9911-651546F1137B}"/>
              </a:ext>
            </a:extLst>
          </p:cNvPr>
          <p:cNvSpPr>
            <a:spLocks noGrp="1" noChangeArrowheads="1"/>
          </p:cNvSpPr>
          <p:nvPr>
            <p:ph type="body" idx="4294967295"/>
          </p:nvPr>
        </p:nvSpPr>
        <p:spPr bwMode="auto">
          <a:xfrm>
            <a:off x="822325" y="1846263"/>
            <a:ext cx="7543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6" name="Slide Number Placeholder 5">
            <a:extLst>
              <a:ext uri="{FF2B5EF4-FFF2-40B4-BE49-F238E27FC236}">
                <a16:creationId xmlns:a16="http://schemas.microsoft.com/office/drawing/2014/main" id="{BDBA7A4F-8E9E-455B-942B-EC00DDE44BEB}"/>
              </a:ext>
            </a:extLst>
          </p:cNvPr>
          <p:cNvSpPr>
            <a:spLocks noGrp="1"/>
          </p:cNvSpPr>
          <p:nvPr>
            <p:ph type="sldNum" sz="quarter" idx="4"/>
          </p:nvPr>
        </p:nvSpPr>
        <p:spPr>
          <a:xfrm>
            <a:off x="7424738" y="6459538"/>
            <a:ext cx="98425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Calibri" panose="020F0502020204030204" pitchFamily="34" charset="0"/>
              </a:defRPr>
            </a:lvl1pPr>
          </a:lstStyle>
          <a:p>
            <a:fld id="{9392B84B-A3DB-4488-8111-85D92E66839E}" type="slidenum">
              <a:rPr lang="en-GB" altLang="zh-CN"/>
              <a:pPr/>
              <a:t>‹#›</a:t>
            </a:fld>
            <a:endParaRPr lang="en-GB" altLang="zh-CN"/>
          </a:p>
        </p:txBody>
      </p:sp>
      <p:pic>
        <p:nvPicPr>
          <p:cNvPr id="1031" name="Picture 2" descr="Carbon Tracker Initiative. Financial specialists making carbon investment risk real today in the capital market.">
            <a:extLst>
              <a:ext uri="{FF2B5EF4-FFF2-40B4-BE49-F238E27FC236}">
                <a16:creationId xmlns:a16="http://schemas.microsoft.com/office/drawing/2014/main" id="{32DAB728-A9CD-49B5-8FE7-3E65BFEA2EA7}"/>
              </a:ext>
            </a:extLst>
          </p:cNvPr>
          <p:cNvPicPr>
            <a:picLocks noChangeAspect="1" noChangeArrowheads="1"/>
          </p:cNvPicPr>
          <p:nvPr/>
        </p:nvPicPr>
        <p:blipFill>
          <a:blip r:embed="rId7">
            <a:lum bright="70000" contrast="-70000"/>
            <a:extLst>
              <a:ext uri="{28A0092B-C50C-407E-A947-70E740481C1C}">
                <a14:useLocalDpi xmlns:a14="http://schemas.microsoft.com/office/drawing/2010/main" val="0"/>
              </a:ext>
            </a:extLst>
          </a:blip>
          <a:srcRect b="23434"/>
          <a:stretch>
            <a:fillRect/>
          </a:stretch>
        </p:blipFill>
        <p:spPr bwMode="auto">
          <a:xfrm>
            <a:off x="822325" y="6327775"/>
            <a:ext cx="163195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32" r:id="rId1"/>
    <p:sldLayoutId id="2147483833" r:id="rId2"/>
    <p:sldLayoutId id="2147483821" r:id="rId3"/>
    <p:sldLayoutId id="2147483834" r:id="rId4"/>
    <p:sldLayoutId id="2147483835" r:id="rId5"/>
  </p:sldLayoutIdLst>
  <p:txStyles>
    <p:titleStyle>
      <a:lvl1pPr algn="l" rtl="0" eaLnBrk="0" fontAlgn="base" hangingPunct="0">
        <a:lnSpc>
          <a:spcPct val="85000"/>
        </a:lnSpc>
        <a:spcBef>
          <a:spcPct val="0"/>
        </a:spcBef>
        <a:spcAft>
          <a:spcPct val="0"/>
        </a:spcAft>
        <a:defRPr kumimoji="1" sz="4800" kern="1200" spc="-50">
          <a:solidFill>
            <a:srgbClr val="404040"/>
          </a:solidFill>
          <a:latin typeface="+mj-lt"/>
          <a:ea typeface="SimSun" panose="02010600030101010101" pitchFamily="2" charset="-122"/>
          <a:cs typeface="宋体" charset="0"/>
        </a:defRPr>
      </a:lvl1pPr>
      <a:lvl2pPr algn="l" rtl="0" eaLnBrk="0" fontAlgn="base" hangingPunct="0">
        <a:lnSpc>
          <a:spcPct val="85000"/>
        </a:lnSpc>
        <a:spcBef>
          <a:spcPct val="0"/>
        </a:spcBef>
        <a:spcAft>
          <a:spcPct val="0"/>
        </a:spcAft>
        <a:defRPr kumimoji="1" sz="4800">
          <a:solidFill>
            <a:srgbClr val="404040"/>
          </a:solidFill>
          <a:latin typeface="Calibri Light" panose="020F0302020204030204"/>
          <a:ea typeface="SimSun" panose="02010600030101010101" pitchFamily="2" charset="-122"/>
          <a:cs typeface="宋体" charset="0"/>
        </a:defRPr>
      </a:lvl2pPr>
      <a:lvl3pPr algn="l" rtl="0" eaLnBrk="0" fontAlgn="base" hangingPunct="0">
        <a:lnSpc>
          <a:spcPct val="85000"/>
        </a:lnSpc>
        <a:spcBef>
          <a:spcPct val="0"/>
        </a:spcBef>
        <a:spcAft>
          <a:spcPct val="0"/>
        </a:spcAft>
        <a:defRPr kumimoji="1" sz="4800">
          <a:solidFill>
            <a:srgbClr val="404040"/>
          </a:solidFill>
          <a:latin typeface="Calibri Light" panose="020F0302020204030204"/>
          <a:ea typeface="SimSun" panose="02010600030101010101" pitchFamily="2" charset="-122"/>
          <a:cs typeface="宋体" charset="0"/>
        </a:defRPr>
      </a:lvl3pPr>
      <a:lvl4pPr algn="l" rtl="0" eaLnBrk="0" fontAlgn="base" hangingPunct="0">
        <a:lnSpc>
          <a:spcPct val="85000"/>
        </a:lnSpc>
        <a:spcBef>
          <a:spcPct val="0"/>
        </a:spcBef>
        <a:spcAft>
          <a:spcPct val="0"/>
        </a:spcAft>
        <a:defRPr kumimoji="1" sz="4800">
          <a:solidFill>
            <a:srgbClr val="404040"/>
          </a:solidFill>
          <a:latin typeface="Calibri Light" panose="020F0302020204030204"/>
          <a:ea typeface="SimSun" panose="02010600030101010101" pitchFamily="2" charset="-122"/>
          <a:cs typeface="宋体" charset="0"/>
        </a:defRPr>
      </a:lvl4pPr>
      <a:lvl5pPr algn="l" rtl="0" eaLnBrk="0" fontAlgn="base" hangingPunct="0">
        <a:lnSpc>
          <a:spcPct val="85000"/>
        </a:lnSpc>
        <a:spcBef>
          <a:spcPct val="0"/>
        </a:spcBef>
        <a:spcAft>
          <a:spcPct val="0"/>
        </a:spcAft>
        <a:defRPr kumimoji="1" sz="4800">
          <a:solidFill>
            <a:srgbClr val="404040"/>
          </a:solidFill>
          <a:latin typeface="Calibri Light" panose="020F0302020204030204"/>
          <a:ea typeface="SimSun" panose="02010600030101010101" pitchFamily="2" charset="-122"/>
          <a:cs typeface="宋体" charset="0"/>
        </a:defRPr>
      </a:lvl5pPr>
      <a:lvl6pPr marL="457200" algn="l" rtl="0" fontAlgn="base">
        <a:lnSpc>
          <a:spcPct val="85000"/>
        </a:lnSpc>
        <a:spcBef>
          <a:spcPct val="0"/>
        </a:spcBef>
        <a:spcAft>
          <a:spcPct val="0"/>
        </a:spcAft>
        <a:defRPr sz="4800">
          <a:solidFill>
            <a:srgbClr val="404040"/>
          </a:solidFill>
          <a:latin typeface="Calibri Light" panose="020F0302020204030204"/>
        </a:defRPr>
      </a:lvl6pPr>
      <a:lvl7pPr marL="914400" algn="l" rtl="0" fontAlgn="base">
        <a:lnSpc>
          <a:spcPct val="85000"/>
        </a:lnSpc>
        <a:spcBef>
          <a:spcPct val="0"/>
        </a:spcBef>
        <a:spcAft>
          <a:spcPct val="0"/>
        </a:spcAft>
        <a:defRPr sz="4800">
          <a:solidFill>
            <a:srgbClr val="404040"/>
          </a:solidFill>
          <a:latin typeface="Calibri Light" panose="020F0302020204030204"/>
        </a:defRPr>
      </a:lvl7pPr>
      <a:lvl8pPr marL="1371600" algn="l" rtl="0" fontAlgn="base">
        <a:lnSpc>
          <a:spcPct val="85000"/>
        </a:lnSpc>
        <a:spcBef>
          <a:spcPct val="0"/>
        </a:spcBef>
        <a:spcAft>
          <a:spcPct val="0"/>
        </a:spcAft>
        <a:defRPr sz="4800">
          <a:solidFill>
            <a:srgbClr val="404040"/>
          </a:solidFill>
          <a:latin typeface="Calibri Light" panose="020F0302020204030204"/>
        </a:defRPr>
      </a:lvl8pPr>
      <a:lvl9pPr marL="1828800" algn="l" rtl="0" fontAlgn="base">
        <a:lnSpc>
          <a:spcPct val="85000"/>
        </a:lnSpc>
        <a:spcBef>
          <a:spcPct val="0"/>
        </a:spcBef>
        <a:spcAft>
          <a:spcPct val="0"/>
        </a:spcAft>
        <a:defRPr sz="4800">
          <a:solidFill>
            <a:srgbClr val="404040"/>
          </a:solidFill>
          <a:latin typeface="Calibri Light" panose="020F0302020204030204"/>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SimSun" panose="02010600030101010101" pitchFamily="2" charset="-122"/>
          <a:cs typeface="宋体" charset="0"/>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umimoji="1" sz="2800" kern="1200">
          <a:solidFill>
            <a:srgbClr val="404040"/>
          </a:solidFill>
          <a:latin typeface="+mn-lt"/>
          <a:ea typeface="SimSun" panose="02010600030101010101" pitchFamily="2" charset="-122"/>
          <a:cs typeface="+mn-cs"/>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umimoji="1" sz="1400" kern="1200">
          <a:solidFill>
            <a:srgbClr val="404040"/>
          </a:solidFill>
          <a:latin typeface="+mn-lt"/>
          <a:ea typeface="SimSun" panose="02010600030101010101" pitchFamily="2" charset="-122"/>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umimoji="1" sz="1400" kern="1200">
          <a:solidFill>
            <a:srgbClr val="404040"/>
          </a:solidFill>
          <a:latin typeface="+mn-lt"/>
          <a:ea typeface="SimSun" panose="02010600030101010101" pitchFamily="2" charset="-122"/>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umimoji="1" sz="1400" kern="1200">
          <a:solidFill>
            <a:srgbClr val="404040"/>
          </a:solidFill>
          <a:latin typeface="+mn-lt"/>
          <a:ea typeface="SimSun" panose="02010600030101010101" pitchFamily="2" charset="-122"/>
          <a:cs typeface="+mn-cs"/>
        </a:defRPr>
      </a:lvl5pPr>
      <a:lvl6pPr marL="109982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6pPr>
      <a:lvl7pPr marL="1299845"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7pPr>
      <a:lvl8pPr marL="149987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8pPr>
      <a:lvl9pPr marL="1699895"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id="{BCF5C5C6-DA86-4BBF-80E0-63DC4F9B2DF3}"/>
              </a:ext>
            </a:extLst>
          </p:cNvPr>
          <p:cNvSpPr>
            <a:spLocks noGrp="1" noChangeArrowheads="1"/>
          </p:cNvSpPr>
          <p:nvPr>
            <p:ph type="title" idx="4294967295"/>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a:t>Click to edit Master title style</a:t>
            </a:r>
            <a:endParaRPr lang="en-GB" altLang="zh-CN"/>
          </a:p>
        </p:txBody>
      </p:sp>
      <p:sp>
        <p:nvSpPr>
          <p:cNvPr id="7171" name="Text Placeholder 2">
            <a:extLst>
              <a:ext uri="{FF2B5EF4-FFF2-40B4-BE49-F238E27FC236}">
                <a16:creationId xmlns:a16="http://schemas.microsoft.com/office/drawing/2014/main" id="{13AB95E2-0BD1-4237-A595-C43588080054}"/>
              </a:ext>
            </a:extLst>
          </p:cNvPr>
          <p:cNvSpPr>
            <a:spLocks noGrp="1" noChangeArrowheads="1"/>
          </p:cNvSpPr>
          <p:nvPr>
            <p:ph type="body" idx="4294967295"/>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GB" altLang="zh-CN"/>
          </a:p>
        </p:txBody>
      </p:sp>
      <p:sp>
        <p:nvSpPr>
          <p:cNvPr id="4" name="Date Placeholder 3">
            <a:extLst>
              <a:ext uri="{FF2B5EF4-FFF2-40B4-BE49-F238E27FC236}">
                <a16:creationId xmlns:a16="http://schemas.microsoft.com/office/drawing/2014/main" id="{6679AC7A-47AE-4260-B8B7-AD19F2B73CF8}"/>
              </a:ext>
            </a:extLst>
          </p:cNvPr>
          <p:cNvSpPr>
            <a:spLocks noGrp="1"/>
          </p:cNvSpPr>
          <p:nvPr>
            <p:ph type="dt" sz="half" idx="2"/>
          </p:nvPr>
        </p:nvSpPr>
        <p:spPr>
          <a:xfrm>
            <a:off x="628650" y="6356350"/>
            <a:ext cx="2057400" cy="365125"/>
          </a:xfrm>
          <a:prstGeom prst="rect">
            <a:avLst/>
          </a:prstGeom>
        </p:spPr>
        <p:txBody>
          <a:bodyPr vert="horz" wrap="square" lIns="91440" tIns="45720" rIns="91440" bIns="45720" numCol="1" anchor="ctr" anchorCtr="0" compatLnSpc="1">
            <a:prstTxWarp prst="textNoShape">
              <a:avLst/>
            </a:prstTxWarp>
          </a:bodyPr>
          <a:lstStyle>
            <a:lvl1pPr>
              <a:buFontTx/>
              <a:buNone/>
              <a:defRPr sz="1200">
                <a:solidFill>
                  <a:srgbClr val="898989"/>
                </a:solidFill>
                <a:latin typeface="Calibri" panose="020F0502020204030204" pitchFamily="34" charset="0"/>
              </a:defRPr>
            </a:lvl1pPr>
          </a:lstStyle>
          <a:p>
            <a:endParaRPr lang="en-GB" altLang="zh-CN"/>
          </a:p>
        </p:txBody>
      </p:sp>
      <p:sp>
        <p:nvSpPr>
          <p:cNvPr id="5" name="Footer Placeholder 4">
            <a:extLst>
              <a:ext uri="{FF2B5EF4-FFF2-40B4-BE49-F238E27FC236}">
                <a16:creationId xmlns:a16="http://schemas.microsoft.com/office/drawing/2014/main" id="{3321D2CE-156F-4DF6-9C60-F91F1E0B76C2}"/>
              </a:ext>
            </a:extLst>
          </p:cNvPr>
          <p:cNvSpPr>
            <a:spLocks noGrp="1"/>
          </p:cNvSpPr>
          <p:nvPr>
            <p:ph type="ftr" sz="quarter" idx="3"/>
          </p:nvPr>
        </p:nvSpPr>
        <p:spPr>
          <a:xfrm>
            <a:off x="3028950" y="6356350"/>
            <a:ext cx="3086100" cy="365125"/>
          </a:xfrm>
          <a:prstGeom prst="rect">
            <a:avLst/>
          </a:prstGeom>
        </p:spPr>
        <p:txBody>
          <a:bodyPr vert="horz" wrap="square" lIns="91440" tIns="45720" rIns="91440" bIns="45720" numCol="1" anchor="ctr" anchorCtr="0" compatLnSpc="1">
            <a:prstTxWarp prst="textNoShape">
              <a:avLst/>
            </a:prstTxWarp>
          </a:bodyPr>
          <a:lstStyle>
            <a:lvl1pPr algn="ctr">
              <a:buFontTx/>
              <a:buNone/>
              <a:defRPr sz="1200">
                <a:solidFill>
                  <a:srgbClr val="898989"/>
                </a:solidFill>
                <a:latin typeface="Calibri" panose="020F0502020204030204" pitchFamily="34" charset="0"/>
              </a:defRPr>
            </a:lvl1pPr>
          </a:lstStyle>
          <a:p>
            <a:endParaRPr lang="en-GB" altLang="zh-CN"/>
          </a:p>
        </p:txBody>
      </p:sp>
      <p:sp>
        <p:nvSpPr>
          <p:cNvPr id="6" name="Slide Number Placeholder 5">
            <a:extLst>
              <a:ext uri="{FF2B5EF4-FFF2-40B4-BE49-F238E27FC236}">
                <a16:creationId xmlns:a16="http://schemas.microsoft.com/office/drawing/2014/main" id="{1F31FF87-993B-4978-A992-A5F2D523F11D}"/>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ea typeface="等线" panose="020B0503020204020204" pitchFamily="2" charset="-122"/>
              </a:defRPr>
            </a:lvl1pPr>
          </a:lstStyle>
          <a:p>
            <a:fld id="{7CA648B4-D6F5-4EDE-9275-58FF66209D78}" type="slidenum">
              <a:rPr lang="en-GB" altLang="zh-CN"/>
              <a:pPr/>
              <a:t>‹#›</a:t>
            </a:fld>
            <a:endParaRPr lang="en-GB" altLang="zh-CN"/>
          </a:p>
        </p:txBody>
      </p:sp>
    </p:spTree>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SimSun" panose="02010600030101010101" pitchFamily="2" charset="-122"/>
          <a:cs typeface="宋体" charset="0"/>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a:ea typeface="SimSun" panose="02010600030101010101" pitchFamily="2" charset="-122"/>
          <a:cs typeface="宋体" charset="0"/>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a:ea typeface="SimSun" panose="02010600030101010101" pitchFamily="2" charset="-122"/>
          <a:cs typeface="宋体" charset="0"/>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a:ea typeface="SimSun" panose="02010600030101010101" pitchFamily="2" charset="-122"/>
          <a:cs typeface="宋体" charset="0"/>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a:ea typeface="SimSun" panose="02010600030101010101" pitchFamily="2" charset="-122"/>
          <a:cs typeface="宋体" charset="0"/>
        </a:defRPr>
      </a:lvl5pPr>
      <a:lvl6pPr marL="457200" algn="l" rtl="0" fontAlgn="base">
        <a:lnSpc>
          <a:spcPct val="90000"/>
        </a:lnSpc>
        <a:spcBef>
          <a:spcPct val="0"/>
        </a:spcBef>
        <a:spcAft>
          <a:spcPct val="0"/>
        </a:spcAft>
        <a:defRPr sz="4400">
          <a:solidFill>
            <a:schemeClr val="tx1"/>
          </a:solidFill>
          <a:latin typeface="Calibri Light" panose="020F0302020204030204"/>
        </a:defRPr>
      </a:lvl6pPr>
      <a:lvl7pPr marL="914400" algn="l" rtl="0" fontAlgn="base">
        <a:lnSpc>
          <a:spcPct val="90000"/>
        </a:lnSpc>
        <a:spcBef>
          <a:spcPct val="0"/>
        </a:spcBef>
        <a:spcAft>
          <a:spcPct val="0"/>
        </a:spcAft>
        <a:defRPr sz="4400">
          <a:solidFill>
            <a:schemeClr val="tx1"/>
          </a:solidFill>
          <a:latin typeface="Calibri Light" panose="020F0302020204030204"/>
        </a:defRPr>
      </a:lvl7pPr>
      <a:lvl8pPr marL="1371600" algn="l" rtl="0" fontAlgn="base">
        <a:lnSpc>
          <a:spcPct val="90000"/>
        </a:lnSpc>
        <a:spcBef>
          <a:spcPct val="0"/>
        </a:spcBef>
        <a:spcAft>
          <a:spcPct val="0"/>
        </a:spcAft>
        <a:defRPr sz="4400">
          <a:solidFill>
            <a:schemeClr val="tx1"/>
          </a:solidFill>
          <a:latin typeface="Calibri Light" panose="020F0302020204030204"/>
        </a:defRPr>
      </a:lvl8pPr>
      <a:lvl9pPr marL="1828800" algn="l" rtl="0" fontAlgn="base">
        <a:lnSpc>
          <a:spcPct val="90000"/>
        </a:lnSpc>
        <a:spcBef>
          <a:spcPct val="0"/>
        </a:spcBef>
        <a:spcAft>
          <a:spcPct val="0"/>
        </a:spcAft>
        <a:defRPr sz="4400">
          <a:solidFill>
            <a:schemeClr val="tx1"/>
          </a:solidFill>
          <a:latin typeface="Calibri Light" panose="020F0302020204030204"/>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SimSun" panose="02010600030101010101" pitchFamily="2" charset="-122"/>
          <a:cs typeface="宋体"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SimSun" panose="02010600030101010101" pitchFamily="2" charset="-122"/>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SimSun" panose="02010600030101010101" pitchFamily="2" charset="-122"/>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SimSun" panose="02010600030101010101" pitchFamily="2" charset="-122"/>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SimSun"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ahobley@carbontracker.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carbontracker.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a:extLst>
              <a:ext uri="{FF2B5EF4-FFF2-40B4-BE49-F238E27FC236}">
                <a16:creationId xmlns:a16="http://schemas.microsoft.com/office/drawing/2014/main" id="{665D6A96-14A6-4F49-86A7-973957C46C59}"/>
              </a:ext>
            </a:extLst>
          </p:cNvPr>
          <p:cNvSpPr>
            <a:spLocks noGrp="1"/>
          </p:cNvSpPr>
          <p:nvPr>
            <p:ph type="subTitle" idx="1"/>
          </p:nvPr>
        </p:nvSpPr>
        <p:spPr>
          <a:xfrm>
            <a:off x="1143000" y="3602038"/>
            <a:ext cx="6858000" cy="2303462"/>
          </a:xfrm>
        </p:spPr>
        <p:txBody>
          <a:bodyPr/>
          <a:lstStyle/>
          <a:p>
            <a:pPr algn="l" eaLnBrk="1" hangingPunct="1">
              <a:lnSpc>
                <a:spcPct val="60000"/>
              </a:lnSpc>
            </a:pPr>
            <a:r>
              <a:rPr lang="en-GB" altLang="zh-CN" sz="1700" b="1"/>
              <a:t>Anthony Hobley</a:t>
            </a:r>
          </a:p>
          <a:p>
            <a:pPr algn="l" eaLnBrk="1" hangingPunct="1">
              <a:lnSpc>
                <a:spcPct val="60000"/>
              </a:lnSpc>
            </a:pPr>
            <a:r>
              <a:rPr lang="en-GB" altLang="zh-CN" sz="1700" i="1"/>
              <a:t>Chief Executive, Carbon Tracker Initiative</a:t>
            </a:r>
          </a:p>
          <a:p>
            <a:pPr algn="l" eaLnBrk="1" hangingPunct="1">
              <a:lnSpc>
                <a:spcPct val="60000"/>
              </a:lnSpc>
            </a:pPr>
            <a:r>
              <a:rPr lang="en-GB" altLang="zh-CN" sz="1700" i="1"/>
              <a:t>Carbon Tracker Initiative</a:t>
            </a:r>
            <a:r>
              <a:rPr lang="zh-CN" altLang="en-US" sz="1700" i="1"/>
              <a:t>首席执行官</a:t>
            </a:r>
            <a:endParaRPr lang="en-GB" altLang="zh-CN" sz="1700" i="1"/>
          </a:p>
          <a:p>
            <a:pPr algn="l" eaLnBrk="1" hangingPunct="1">
              <a:lnSpc>
                <a:spcPct val="60000"/>
              </a:lnSpc>
            </a:pPr>
            <a:r>
              <a:rPr lang="en-GB" altLang="zh-CN" sz="1700"/>
              <a:t>July 17, 2017</a:t>
            </a:r>
          </a:p>
          <a:p>
            <a:pPr algn="l" eaLnBrk="1" hangingPunct="1">
              <a:lnSpc>
                <a:spcPct val="60000"/>
              </a:lnSpc>
            </a:pPr>
            <a:r>
              <a:rPr lang="en-GB" altLang="zh-CN" sz="1700"/>
              <a:t>2017</a:t>
            </a:r>
            <a:r>
              <a:rPr lang="zh-CN" altLang="en-US" sz="1700"/>
              <a:t>年</a:t>
            </a:r>
            <a:r>
              <a:rPr lang="en-US" altLang="zh-CN" sz="1700"/>
              <a:t>7</a:t>
            </a:r>
            <a:r>
              <a:rPr lang="zh-CN" altLang="en-US" sz="1700"/>
              <a:t>月</a:t>
            </a:r>
            <a:r>
              <a:rPr lang="en-US" altLang="zh-CN" sz="1700"/>
              <a:t>17</a:t>
            </a:r>
            <a:r>
              <a:rPr lang="zh-CN" altLang="en-US" sz="1700"/>
              <a:t>日</a:t>
            </a:r>
            <a:endParaRPr lang="en-GB" altLang="zh-CN" sz="1700"/>
          </a:p>
          <a:p>
            <a:pPr algn="l" eaLnBrk="1" hangingPunct="1">
              <a:lnSpc>
                <a:spcPct val="60000"/>
              </a:lnSpc>
            </a:pPr>
            <a:endParaRPr lang="en-GB" altLang="zh-CN" sz="1700"/>
          </a:p>
          <a:p>
            <a:pPr algn="l" eaLnBrk="1" hangingPunct="1">
              <a:lnSpc>
                <a:spcPct val="60000"/>
              </a:lnSpc>
            </a:pPr>
            <a:r>
              <a:rPr lang="en-GB" altLang="zh-CN" sz="1700"/>
              <a:t>@carbonbubble</a:t>
            </a:r>
          </a:p>
        </p:txBody>
      </p:sp>
      <p:sp>
        <p:nvSpPr>
          <p:cNvPr id="3" name="Title 2">
            <a:extLst>
              <a:ext uri="{FF2B5EF4-FFF2-40B4-BE49-F238E27FC236}">
                <a16:creationId xmlns:a16="http://schemas.microsoft.com/office/drawing/2014/main" id="{48CE2C1A-AB1A-46FB-BA25-D7B88E80F578}"/>
              </a:ext>
            </a:extLst>
          </p:cNvPr>
          <p:cNvSpPr>
            <a:spLocks noGrp="1"/>
          </p:cNvSpPr>
          <p:nvPr>
            <p:ph type="title"/>
          </p:nvPr>
        </p:nvSpPr>
        <p:spPr>
          <a:xfrm>
            <a:off x="822325" y="287338"/>
            <a:ext cx="7543800" cy="152082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ormAutofit/>
          </a:bodyPr>
          <a:lstStyle/>
          <a:p>
            <a:pPr eaLnBrk="1" hangingPunct="1"/>
            <a:r>
              <a:rPr lang="en-GB" altLang="zh-CN" sz="3600"/>
              <a:t>A Changing Climate and the Financial Risk for Fossil Fuels</a:t>
            </a:r>
            <a:br>
              <a:rPr lang="en-GB" altLang="zh-CN" sz="3600"/>
            </a:br>
            <a:r>
              <a:rPr lang="zh-CN" altLang="en-US" sz="3600"/>
              <a:t>气候变化与化石燃料的金融风险</a:t>
            </a:r>
            <a:endParaRPr lang="en-GB" altLang="zh-CN" sz="36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FF8D4C1-2C90-463B-8969-4E5827EE89D2}"/>
              </a:ext>
            </a:extLst>
          </p:cNvPr>
          <p:cNvSpPr>
            <a:spLocks noGrp="1"/>
          </p:cNvSpPr>
          <p:nvPr>
            <p:ph type="title"/>
          </p:nvPr>
        </p:nvSpPr>
        <p:spPr>
          <a:xfrm>
            <a:off x="865188" y="1366838"/>
            <a:ext cx="7543800" cy="180975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ormAutofit/>
          </a:bodyPr>
          <a:lstStyle/>
          <a:p>
            <a:pPr marL="914400" indent="-914400" eaLnBrk="1" hangingPunct="1">
              <a:buFont typeface="SimSun" panose="02010600030101010101" pitchFamily="2" charset="-122"/>
              <a:buAutoNum type="arabicPeriod" startAt="2"/>
            </a:pPr>
            <a:r>
              <a:rPr lang="en-GB" altLang="zh-CN" sz="2800"/>
              <a:t>Technological disruption may surprise incumbents and investors</a:t>
            </a:r>
            <a:br>
              <a:rPr lang="en-GB" altLang="zh-CN" sz="2800"/>
            </a:br>
            <a:r>
              <a:rPr lang="zh-CN" altLang="en-US" sz="2800"/>
              <a:t>技术颠覆可能会令在位者和投资者吃惊</a:t>
            </a:r>
            <a:endParaRPr lang="en-GB" altLang="zh-CN"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587254D-AF3C-44C7-BAFF-FAB8051978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925" y="1677988"/>
            <a:ext cx="780415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8">
            <a:extLst>
              <a:ext uri="{FF2B5EF4-FFF2-40B4-BE49-F238E27FC236}">
                <a16:creationId xmlns:a16="http://schemas.microsoft.com/office/drawing/2014/main" id="{3B7E3CE2-A715-41A3-8605-C66AE3B136F8}"/>
              </a:ext>
            </a:extLst>
          </p:cNvPr>
          <p:cNvSpPr>
            <a:spLocks noGrp="1"/>
          </p:cNvSpPr>
          <p:nvPr>
            <p:ph type="title"/>
          </p:nvPr>
        </p:nvSpPr>
        <p:spPr>
          <a:xfrm>
            <a:off x="822325" y="287338"/>
            <a:ext cx="8056563" cy="1217612"/>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ormAutofit/>
          </a:bodyPr>
          <a:lstStyle/>
          <a:p>
            <a:pPr eaLnBrk="1" hangingPunct="1"/>
            <a:r>
              <a:rPr lang="en-GB" altLang="zh-CN" sz="2900"/>
              <a:t>Demand mismatch sets up potential misread</a:t>
            </a:r>
            <a:br>
              <a:rPr lang="en-GB" altLang="zh-CN" sz="2900"/>
            </a:br>
            <a:r>
              <a:rPr lang="zh-CN" altLang="en-US" sz="2900"/>
              <a:t>需求不匹配引起潜在的误读</a:t>
            </a:r>
            <a:endParaRPr lang="en-GB" altLang="zh-CN" sz="2900"/>
          </a:p>
        </p:txBody>
      </p:sp>
      <p:sp>
        <p:nvSpPr>
          <p:cNvPr id="40963" name="Slide Number Placeholder 2">
            <a:extLst>
              <a:ext uri="{FF2B5EF4-FFF2-40B4-BE49-F238E27FC236}">
                <a16:creationId xmlns:a16="http://schemas.microsoft.com/office/drawing/2014/main" id="{FF91E965-6DA3-4984-8A61-95C8BDB4CDD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fld id="{DBA5EB7F-2017-49DB-95F4-7EB62673A224}" type="slidenum">
              <a:rPr kumimoji="0" lang="en-GB" altLang="zh-CN" sz="1000">
                <a:solidFill>
                  <a:srgbClr val="FFFFFF"/>
                </a:solidFill>
                <a:latin typeface="Calibri" panose="020F0502020204030204" pitchFamily="34" charset="0"/>
              </a:rPr>
              <a:pPr/>
              <a:t>11</a:t>
            </a:fld>
            <a:endParaRPr kumimoji="0" lang="en-GB" altLang="zh-CN" sz="1000">
              <a:solidFill>
                <a:srgbClr val="FFFFFF"/>
              </a:solidFill>
              <a:latin typeface="Calibri" panose="020F0502020204030204" pitchFamily="34" charset="0"/>
            </a:endParaRPr>
          </a:p>
        </p:txBody>
      </p:sp>
      <p:sp>
        <p:nvSpPr>
          <p:cNvPr id="4" name="Oval 3">
            <a:extLst>
              <a:ext uri="{FF2B5EF4-FFF2-40B4-BE49-F238E27FC236}">
                <a16:creationId xmlns:a16="http://schemas.microsoft.com/office/drawing/2014/main" id="{5A0E50D5-9682-47D9-B696-D85B4566DF8D}"/>
              </a:ext>
            </a:extLst>
          </p:cNvPr>
          <p:cNvSpPr>
            <a:spLocks noChangeArrowheads="1"/>
          </p:cNvSpPr>
          <p:nvPr/>
        </p:nvSpPr>
        <p:spPr bwMode="auto">
          <a:xfrm>
            <a:off x="1350963" y="2862263"/>
            <a:ext cx="998537" cy="2698750"/>
          </a:xfrm>
          <a:prstGeom prst="ellipse">
            <a:avLst/>
          </a:prstGeom>
          <a:noFill/>
          <a:ln w="12700">
            <a:solidFill>
              <a:srgbClr val="FF0000"/>
            </a:solidFill>
            <a:round/>
            <a:headEnd/>
            <a:tailEnd/>
          </a:ln>
          <a:effectLst>
            <a:outerShdw blurRad="38100" dist="25401" dir="2700000" algn="br" rotWithShape="0">
              <a:srgbClr val="808080">
                <a:alpha val="59998"/>
              </a:srgbClr>
            </a:outerShdw>
          </a:effectLst>
          <a:extLst>
            <a:ext uri="{909E8E84-426E-40DD-AFC4-6F175D3DCCD1}">
              <a14:hiddenFill xmlns:a14="http://schemas.microsoft.com/office/drawing/2010/main">
                <a:solidFill>
                  <a:srgbClr val="FFFFFF"/>
                </a:solidFill>
              </a14:hiddenFill>
            </a:ext>
          </a:extLst>
        </p:spPr>
        <p:txBody>
          <a:bodyPr anchor="ct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pPr algn="ctr">
              <a:buFontTx/>
              <a:buNone/>
            </a:pPr>
            <a:endParaRPr kumimoji="0" lang="en-US" altLang="zh-CN" sz="1800">
              <a:solidFill>
                <a:schemeClr val="bg1"/>
              </a:solidFill>
              <a:latin typeface="Calibri" panose="020F0502020204030204" pitchFamily="34" charset="0"/>
            </a:endParaRPr>
          </a:p>
        </p:txBody>
      </p:sp>
      <p:sp>
        <p:nvSpPr>
          <p:cNvPr id="6" name="Oval 5">
            <a:extLst>
              <a:ext uri="{FF2B5EF4-FFF2-40B4-BE49-F238E27FC236}">
                <a16:creationId xmlns:a16="http://schemas.microsoft.com/office/drawing/2014/main" id="{9A67C127-4574-4A54-94E1-092C4B506241}"/>
              </a:ext>
            </a:extLst>
          </p:cNvPr>
          <p:cNvSpPr>
            <a:spLocks noChangeArrowheads="1"/>
          </p:cNvSpPr>
          <p:nvPr/>
        </p:nvSpPr>
        <p:spPr bwMode="auto">
          <a:xfrm>
            <a:off x="6872288" y="2290763"/>
            <a:ext cx="1704975" cy="3644900"/>
          </a:xfrm>
          <a:prstGeom prst="ellipse">
            <a:avLst/>
          </a:prstGeom>
          <a:noFill/>
          <a:ln w="12700">
            <a:solidFill>
              <a:srgbClr val="C00000"/>
            </a:solidFill>
            <a:round/>
            <a:headEnd/>
            <a:tailEnd/>
          </a:ln>
          <a:effectLst>
            <a:outerShdw blurRad="38100" dist="25401" dir="2700000" algn="br" rotWithShape="0">
              <a:srgbClr val="808080">
                <a:alpha val="59998"/>
              </a:srgbClr>
            </a:outerShdw>
          </a:effectLst>
          <a:extLst>
            <a:ext uri="{909E8E84-426E-40DD-AFC4-6F175D3DCCD1}">
              <a14:hiddenFill xmlns:a14="http://schemas.microsoft.com/office/drawing/2010/main">
                <a:solidFill>
                  <a:srgbClr val="FFFFFF"/>
                </a:solidFill>
              </a14:hiddenFill>
            </a:ext>
          </a:extLst>
        </p:spPr>
        <p:txBody>
          <a:bodyPr anchor="ct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pPr algn="ctr">
              <a:buFontTx/>
              <a:buNone/>
            </a:pPr>
            <a:endParaRPr kumimoji="0" lang="en-US" altLang="zh-CN" sz="1800">
              <a:solidFill>
                <a:srgbClr val="FFFFFF"/>
              </a:solidFill>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E8FFD-C246-4B30-9F92-F265BD510F90}"/>
              </a:ext>
            </a:extLst>
          </p:cNvPr>
          <p:cNvSpPr>
            <a:spLocks noGrp="1"/>
          </p:cNvSpPr>
          <p:nvPr>
            <p:ph type="title"/>
          </p:nvPr>
        </p:nvSpPr>
        <p:spPr>
          <a:xfrm>
            <a:off x="822325" y="287338"/>
            <a:ext cx="7543800" cy="1217612"/>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ormAutofit/>
          </a:bodyPr>
          <a:lstStyle/>
          <a:p>
            <a:pPr eaLnBrk="1" hangingPunct="1"/>
            <a:r>
              <a:rPr lang="en-GB" altLang="zh-CN" sz="2900"/>
              <a:t>Different assumptions tell a different story</a:t>
            </a:r>
            <a:br>
              <a:rPr lang="en-GB" altLang="zh-CN" sz="2900"/>
            </a:br>
            <a:r>
              <a:rPr lang="zh-CN" altLang="en-US" sz="2900"/>
              <a:t>不同假设得出不同结论</a:t>
            </a:r>
            <a:endParaRPr lang="en-GB" altLang="zh-CN" sz="2900"/>
          </a:p>
        </p:txBody>
      </p:sp>
      <p:sp>
        <p:nvSpPr>
          <p:cNvPr id="43010" name="Slide Number Placeholder 3">
            <a:extLst>
              <a:ext uri="{FF2B5EF4-FFF2-40B4-BE49-F238E27FC236}">
                <a16:creationId xmlns:a16="http://schemas.microsoft.com/office/drawing/2014/main" id="{E49D77D0-E9DF-4C00-9696-94BF006F8FC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fld id="{751DBB79-08DE-4FD8-80D3-52A3FB39D6B6}" type="slidenum">
              <a:rPr kumimoji="0" lang="en-GB" altLang="zh-CN" sz="1000">
                <a:solidFill>
                  <a:srgbClr val="FFFFFF"/>
                </a:solidFill>
                <a:latin typeface="Calibri" panose="020F0502020204030204" pitchFamily="34" charset="0"/>
              </a:rPr>
              <a:pPr/>
              <a:t>12</a:t>
            </a:fld>
            <a:endParaRPr kumimoji="0" lang="en-GB" altLang="zh-CN" sz="1000">
              <a:solidFill>
                <a:srgbClr val="FFFFFF"/>
              </a:solidFill>
              <a:latin typeface="Calibri" panose="020F0502020204030204" pitchFamily="34" charset="0"/>
            </a:endParaRPr>
          </a:p>
        </p:txBody>
      </p:sp>
      <p:sp>
        <p:nvSpPr>
          <p:cNvPr id="10" name="TextBox 9">
            <a:extLst>
              <a:ext uri="{FF2B5EF4-FFF2-40B4-BE49-F238E27FC236}">
                <a16:creationId xmlns:a16="http://schemas.microsoft.com/office/drawing/2014/main" id="{2ACC8507-4B3D-4EA4-B7C4-7D1263571F0B}"/>
              </a:ext>
            </a:extLst>
          </p:cNvPr>
          <p:cNvSpPr txBox="1">
            <a:spLocks noChangeArrowheads="1"/>
          </p:cNvSpPr>
          <p:nvPr/>
        </p:nvSpPr>
        <p:spPr bwMode="auto">
          <a:xfrm>
            <a:off x="1019175" y="2057400"/>
            <a:ext cx="734695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pPr>
              <a:buFont typeface="Arial" panose="020B0604020202020204" pitchFamily="34" charset="0"/>
              <a:buChar char="•"/>
            </a:pPr>
            <a:r>
              <a:rPr kumimoji="0" lang="en-US" altLang="zh-CN" sz="1600" b="1" dirty="0">
                <a:solidFill>
                  <a:srgbClr val="404040"/>
                </a:solidFill>
                <a:latin typeface="Avenir Medium" charset="0"/>
              </a:rPr>
              <a:t>Solar PV </a:t>
            </a:r>
            <a:r>
              <a:rPr kumimoji="0" lang="en-US" altLang="zh-CN" sz="1600" dirty="0">
                <a:solidFill>
                  <a:srgbClr val="404040"/>
                </a:solidFill>
                <a:latin typeface="Avenir Medium" charset="0"/>
              </a:rPr>
              <a:t>could supply </a:t>
            </a:r>
            <a:r>
              <a:rPr kumimoji="0" lang="en-US" altLang="zh-CN" sz="1600" b="1" dirty="0">
                <a:solidFill>
                  <a:srgbClr val="404040"/>
                </a:solidFill>
                <a:latin typeface="Avenir Medium" charset="0"/>
              </a:rPr>
              <a:t>23% of global power </a:t>
            </a:r>
            <a:r>
              <a:rPr kumimoji="0" lang="en-US" altLang="zh-CN" sz="1600" dirty="0">
                <a:solidFill>
                  <a:srgbClr val="404040"/>
                </a:solidFill>
                <a:latin typeface="Avenir Medium" charset="0"/>
              </a:rPr>
              <a:t>by</a:t>
            </a:r>
            <a:r>
              <a:rPr kumimoji="0" lang="en-US" altLang="zh-CN" sz="1600" b="1" dirty="0">
                <a:solidFill>
                  <a:srgbClr val="404040"/>
                </a:solidFill>
                <a:latin typeface="Avenir Medium" charset="0"/>
              </a:rPr>
              <a:t> </a:t>
            </a:r>
            <a:r>
              <a:rPr kumimoji="0" lang="en-US" altLang="zh-CN" sz="1600" dirty="0">
                <a:solidFill>
                  <a:srgbClr val="404040"/>
                </a:solidFill>
                <a:latin typeface="Avenir Medium" charset="0"/>
              </a:rPr>
              <a:t>2040 and </a:t>
            </a:r>
            <a:r>
              <a:rPr kumimoji="0" lang="en-US" altLang="zh-CN" sz="1600" b="1" dirty="0">
                <a:solidFill>
                  <a:srgbClr val="404040"/>
                </a:solidFill>
                <a:latin typeface="Avenir Medium" charset="0"/>
              </a:rPr>
              <a:t>29%</a:t>
            </a:r>
            <a:r>
              <a:rPr kumimoji="0" lang="en-US" altLang="zh-CN" sz="1600" dirty="0">
                <a:solidFill>
                  <a:srgbClr val="404040"/>
                </a:solidFill>
                <a:latin typeface="Avenir Medium" charset="0"/>
              </a:rPr>
              <a:t> by 2050</a:t>
            </a:r>
          </a:p>
          <a:p>
            <a:pPr>
              <a:buFont typeface="Arial" panose="020B0604020202020204" pitchFamily="34" charset="0"/>
              <a:buChar char="•"/>
            </a:pPr>
            <a:r>
              <a:rPr kumimoji="0" lang="zh-CN" altLang="en-US" sz="1600" dirty="0">
                <a:solidFill>
                  <a:srgbClr val="404040"/>
                </a:solidFill>
                <a:latin typeface="Avenir Medium" charset="0"/>
              </a:rPr>
              <a:t>太阳能光伏到</a:t>
            </a:r>
            <a:r>
              <a:rPr kumimoji="0" lang="en-US" altLang="zh-CN" sz="1600" dirty="0">
                <a:solidFill>
                  <a:srgbClr val="404040"/>
                </a:solidFill>
                <a:latin typeface="Avenir Medium" charset="0"/>
              </a:rPr>
              <a:t>2040</a:t>
            </a:r>
            <a:r>
              <a:rPr kumimoji="0" lang="zh-CN" altLang="en-US" sz="1600" dirty="0">
                <a:solidFill>
                  <a:srgbClr val="404040"/>
                </a:solidFill>
                <a:latin typeface="Avenir Medium" charset="0"/>
              </a:rPr>
              <a:t>年可以提供全球电力的</a:t>
            </a:r>
            <a:r>
              <a:rPr kumimoji="0" lang="en-US" altLang="zh-CN" sz="1600" dirty="0">
                <a:solidFill>
                  <a:srgbClr val="404040"/>
                </a:solidFill>
                <a:latin typeface="Avenir Medium" charset="0"/>
              </a:rPr>
              <a:t>23%</a:t>
            </a:r>
            <a:r>
              <a:rPr kumimoji="0" lang="zh-CN" altLang="en-US" sz="1600" dirty="0">
                <a:solidFill>
                  <a:srgbClr val="404040"/>
                </a:solidFill>
                <a:latin typeface="Avenir Medium" charset="0"/>
              </a:rPr>
              <a:t>，到</a:t>
            </a:r>
            <a:r>
              <a:rPr kumimoji="0" lang="en-US" altLang="zh-CN" sz="1600" dirty="0">
                <a:solidFill>
                  <a:srgbClr val="404040"/>
                </a:solidFill>
                <a:latin typeface="Avenir Medium" charset="0"/>
              </a:rPr>
              <a:t>2050</a:t>
            </a:r>
            <a:r>
              <a:rPr kumimoji="0" lang="zh-CN" altLang="en-US" sz="1600" dirty="0">
                <a:solidFill>
                  <a:srgbClr val="404040"/>
                </a:solidFill>
                <a:latin typeface="Avenir Medium" charset="0"/>
              </a:rPr>
              <a:t>年达到</a:t>
            </a:r>
            <a:r>
              <a:rPr kumimoji="0" lang="en-US" altLang="zh-CN" sz="1600" dirty="0">
                <a:solidFill>
                  <a:srgbClr val="404040"/>
                </a:solidFill>
                <a:latin typeface="Avenir Medium" charset="0"/>
              </a:rPr>
              <a:t>29%</a:t>
            </a:r>
          </a:p>
          <a:p>
            <a:endParaRPr kumimoji="0" lang="en-US" altLang="zh-CN" sz="1600" dirty="0">
              <a:solidFill>
                <a:srgbClr val="404040"/>
              </a:solidFill>
              <a:latin typeface="Avenir Medium" charset="0"/>
            </a:endParaRPr>
          </a:p>
          <a:p>
            <a:pPr>
              <a:buFont typeface="Arial" panose="020B0604020202020204" pitchFamily="34" charset="0"/>
              <a:buChar char="•"/>
            </a:pPr>
            <a:r>
              <a:rPr kumimoji="0" lang="en-US" altLang="zh-CN" sz="1600" b="1" dirty="0">
                <a:solidFill>
                  <a:srgbClr val="404040"/>
                </a:solidFill>
                <a:latin typeface="Avenir Medium" charset="0"/>
              </a:rPr>
              <a:t>Electric vehicles </a:t>
            </a:r>
            <a:r>
              <a:rPr kumimoji="0" lang="en-US" altLang="zh-CN" sz="1600" dirty="0">
                <a:solidFill>
                  <a:srgbClr val="404040"/>
                </a:solidFill>
                <a:latin typeface="Avenir Medium" charset="0"/>
              </a:rPr>
              <a:t>could provide </a:t>
            </a:r>
            <a:r>
              <a:rPr kumimoji="0" lang="en-US" altLang="zh-CN" sz="1600" b="1" dirty="0">
                <a:solidFill>
                  <a:srgbClr val="404040"/>
                </a:solidFill>
                <a:latin typeface="Avenir Medium" charset="0"/>
              </a:rPr>
              <a:t>35% of road transport </a:t>
            </a:r>
            <a:r>
              <a:rPr kumimoji="0" lang="en-US" altLang="zh-CN" sz="1600" dirty="0">
                <a:solidFill>
                  <a:srgbClr val="404040"/>
                </a:solidFill>
                <a:latin typeface="Avenir Medium" charset="0"/>
              </a:rPr>
              <a:t>by</a:t>
            </a:r>
            <a:r>
              <a:rPr kumimoji="0" lang="en-US" altLang="zh-CN" sz="1600" b="1" dirty="0">
                <a:solidFill>
                  <a:srgbClr val="404040"/>
                </a:solidFill>
                <a:latin typeface="Avenir Medium" charset="0"/>
              </a:rPr>
              <a:t> </a:t>
            </a:r>
            <a:r>
              <a:rPr kumimoji="0" lang="en-US" altLang="zh-CN" sz="1600" dirty="0">
                <a:solidFill>
                  <a:srgbClr val="404040"/>
                </a:solidFill>
                <a:latin typeface="Avenir Medium" charset="0"/>
              </a:rPr>
              <a:t>2035 and over </a:t>
            </a:r>
            <a:r>
              <a:rPr kumimoji="0" lang="en-US" altLang="zh-CN" sz="1600" b="1" dirty="0">
                <a:solidFill>
                  <a:srgbClr val="404040"/>
                </a:solidFill>
                <a:latin typeface="Avenir Medium" charset="0"/>
              </a:rPr>
              <a:t>66%</a:t>
            </a:r>
            <a:r>
              <a:rPr kumimoji="0" lang="en-US" altLang="zh-CN" sz="1600" dirty="0">
                <a:solidFill>
                  <a:srgbClr val="404040"/>
                </a:solidFill>
                <a:latin typeface="Avenir Medium" charset="0"/>
              </a:rPr>
              <a:t> by 2050</a:t>
            </a:r>
          </a:p>
          <a:p>
            <a:pPr>
              <a:buFont typeface="Arial" panose="020B0604020202020204" pitchFamily="34" charset="0"/>
              <a:buChar char="•"/>
            </a:pPr>
            <a:r>
              <a:rPr kumimoji="0" lang="zh-CN" altLang="en-US" sz="1600" dirty="0">
                <a:solidFill>
                  <a:srgbClr val="404040"/>
                </a:solidFill>
                <a:latin typeface="Avenir Medium" charset="0"/>
              </a:rPr>
              <a:t>电动车到</a:t>
            </a:r>
            <a:r>
              <a:rPr kumimoji="0" lang="en-US" altLang="zh-CN" sz="1600" dirty="0">
                <a:solidFill>
                  <a:srgbClr val="404040"/>
                </a:solidFill>
                <a:latin typeface="Avenir Medium" charset="0"/>
              </a:rPr>
              <a:t>2035</a:t>
            </a:r>
            <a:r>
              <a:rPr kumimoji="0" lang="zh-CN" altLang="en-US" sz="1600" dirty="0">
                <a:solidFill>
                  <a:srgbClr val="404040"/>
                </a:solidFill>
                <a:latin typeface="Avenir Medium" charset="0"/>
              </a:rPr>
              <a:t>年占公路交通的</a:t>
            </a:r>
            <a:r>
              <a:rPr kumimoji="0" lang="en-US" altLang="zh-CN" sz="1600" dirty="0">
                <a:solidFill>
                  <a:srgbClr val="404040"/>
                </a:solidFill>
                <a:latin typeface="Avenir Medium" charset="0"/>
              </a:rPr>
              <a:t>35%</a:t>
            </a:r>
            <a:r>
              <a:rPr kumimoji="0" lang="zh-CN" altLang="en-US" sz="1600" dirty="0">
                <a:solidFill>
                  <a:srgbClr val="404040"/>
                </a:solidFill>
                <a:latin typeface="Avenir Medium" charset="0"/>
              </a:rPr>
              <a:t>，到</a:t>
            </a:r>
            <a:r>
              <a:rPr kumimoji="0" lang="en-US" altLang="zh-CN" sz="1600" dirty="0">
                <a:solidFill>
                  <a:srgbClr val="404040"/>
                </a:solidFill>
                <a:latin typeface="Avenir Medium" charset="0"/>
              </a:rPr>
              <a:t>2050</a:t>
            </a:r>
            <a:r>
              <a:rPr kumimoji="0" lang="zh-CN" altLang="en-US" sz="1600" dirty="0">
                <a:solidFill>
                  <a:srgbClr val="404040"/>
                </a:solidFill>
                <a:latin typeface="Avenir Medium" charset="0"/>
              </a:rPr>
              <a:t>年超过</a:t>
            </a:r>
            <a:r>
              <a:rPr kumimoji="0" lang="en-US" altLang="zh-CN" sz="1600" dirty="0">
                <a:solidFill>
                  <a:srgbClr val="404040"/>
                </a:solidFill>
                <a:latin typeface="Avenir Medium" charset="0"/>
              </a:rPr>
              <a:t>66%</a:t>
            </a:r>
          </a:p>
          <a:p>
            <a:endParaRPr kumimoji="0" lang="en-US" altLang="zh-CN" sz="1600" dirty="0">
              <a:solidFill>
                <a:srgbClr val="404040"/>
              </a:solidFill>
              <a:latin typeface="Avenir Medium" charset="0"/>
            </a:endParaRPr>
          </a:p>
          <a:p>
            <a:pPr>
              <a:buFont typeface="Arial" panose="020B0604020202020204" pitchFamily="34" charset="0"/>
              <a:buChar char="•"/>
            </a:pPr>
            <a:r>
              <a:rPr kumimoji="0" lang="en-US" altLang="zh-CN" sz="1600" b="1" dirty="0">
                <a:solidFill>
                  <a:srgbClr val="404040"/>
                </a:solidFill>
                <a:latin typeface="Avenir Medium" charset="0"/>
              </a:rPr>
              <a:t>Coal </a:t>
            </a:r>
            <a:r>
              <a:rPr kumimoji="0" lang="en-US" altLang="zh-CN" sz="1600" dirty="0">
                <a:solidFill>
                  <a:srgbClr val="404040"/>
                </a:solidFill>
                <a:latin typeface="Avenir Medium" charset="0"/>
              </a:rPr>
              <a:t>demand peak in 2020</a:t>
            </a:r>
          </a:p>
          <a:p>
            <a:pPr>
              <a:buFont typeface="Arial" panose="020B0604020202020204" pitchFamily="34" charset="0"/>
              <a:buChar char="•"/>
            </a:pPr>
            <a:r>
              <a:rPr kumimoji="0" lang="zh-CN" altLang="en-US" sz="1600" dirty="0">
                <a:solidFill>
                  <a:srgbClr val="404040"/>
                </a:solidFill>
                <a:latin typeface="Avenir Medium" charset="0"/>
              </a:rPr>
              <a:t>煤炭需求到</a:t>
            </a:r>
            <a:r>
              <a:rPr kumimoji="0" lang="en-US" altLang="zh-CN" sz="1600" dirty="0">
                <a:solidFill>
                  <a:srgbClr val="404040"/>
                </a:solidFill>
                <a:latin typeface="Avenir Medium" charset="0"/>
              </a:rPr>
              <a:t>2020</a:t>
            </a:r>
            <a:r>
              <a:rPr kumimoji="0" lang="zh-CN" altLang="en-US" sz="1600" dirty="0">
                <a:solidFill>
                  <a:srgbClr val="404040"/>
                </a:solidFill>
                <a:latin typeface="Avenir Medium" charset="0"/>
              </a:rPr>
              <a:t>年达到最高水平</a:t>
            </a:r>
            <a:endParaRPr kumimoji="0" lang="en-US" altLang="zh-CN" sz="1600" dirty="0">
              <a:solidFill>
                <a:srgbClr val="404040"/>
              </a:solidFill>
              <a:latin typeface="Avenir Medium" charset="0"/>
            </a:endParaRPr>
          </a:p>
          <a:p>
            <a:pPr>
              <a:buFont typeface="Arial" panose="020B0604020202020204" pitchFamily="34" charset="0"/>
              <a:buChar char="•"/>
            </a:pPr>
            <a:endParaRPr kumimoji="0" lang="en-US" altLang="zh-CN" sz="1600" dirty="0">
              <a:solidFill>
                <a:srgbClr val="404040"/>
              </a:solidFill>
              <a:latin typeface="Avenir Medium" charset="0"/>
            </a:endParaRPr>
          </a:p>
          <a:p>
            <a:pPr>
              <a:buFont typeface="Arial" panose="020B0604020202020204" pitchFamily="34" charset="0"/>
              <a:buChar char="•"/>
            </a:pPr>
            <a:r>
              <a:rPr kumimoji="0" lang="en-US" altLang="zh-CN" sz="1600" b="1" dirty="0">
                <a:solidFill>
                  <a:srgbClr val="404040"/>
                </a:solidFill>
                <a:latin typeface="Avenir Medium" charset="0"/>
              </a:rPr>
              <a:t>Oil </a:t>
            </a:r>
            <a:r>
              <a:rPr kumimoji="0" lang="en-US" altLang="zh-CN" sz="1600" dirty="0">
                <a:solidFill>
                  <a:srgbClr val="404040"/>
                </a:solidFill>
                <a:latin typeface="Avenir Medium" charset="0"/>
              </a:rPr>
              <a:t>demand peak in 2020</a:t>
            </a:r>
          </a:p>
          <a:p>
            <a:pPr>
              <a:buFont typeface="Arial" panose="020B0604020202020204" pitchFamily="34" charset="0"/>
              <a:buChar char="•"/>
            </a:pPr>
            <a:r>
              <a:rPr kumimoji="0" lang="zh-CN" altLang="en-US" sz="1600" dirty="0">
                <a:solidFill>
                  <a:srgbClr val="404040"/>
                </a:solidFill>
                <a:latin typeface="Avenir Medium" charset="0"/>
              </a:rPr>
              <a:t>石油需求到</a:t>
            </a:r>
            <a:r>
              <a:rPr kumimoji="0" lang="en-US" altLang="zh-CN" sz="1600" dirty="0">
                <a:solidFill>
                  <a:srgbClr val="404040"/>
                </a:solidFill>
                <a:latin typeface="Avenir Medium" charset="0"/>
              </a:rPr>
              <a:t>2020</a:t>
            </a:r>
            <a:r>
              <a:rPr kumimoji="0" lang="zh-CN" altLang="en-US" sz="1600" dirty="0">
                <a:solidFill>
                  <a:srgbClr val="404040"/>
                </a:solidFill>
                <a:latin typeface="Avenir Medium" charset="0"/>
              </a:rPr>
              <a:t>年达到最高水平</a:t>
            </a:r>
            <a:endParaRPr kumimoji="0" lang="en-US" altLang="zh-CN" sz="1600" dirty="0">
              <a:solidFill>
                <a:srgbClr val="404040"/>
              </a:solidFill>
              <a:latin typeface="Avenir Medium" charset="0"/>
            </a:endParaRPr>
          </a:p>
          <a:p>
            <a:pPr>
              <a:buFont typeface="Arial" panose="020B0604020202020204" pitchFamily="34" charset="0"/>
              <a:buChar char="•"/>
            </a:pPr>
            <a:endParaRPr kumimoji="0" lang="en-US" altLang="zh-CN" sz="1600" b="1" dirty="0">
              <a:solidFill>
                <a:srgbClr val="404040"/>
              </a:solidFill>
              <a:latin typeface="Avenir Medium" charset="0"/>
            </a:endParaRPr>
          </a:p>
          <a:p>
            <a:pPr>
              <a:buFont typeface="Arial" panose="020B0604020202020204" pitchFamily="34" charset="0"/>
              <a:buChar char="•"/>
            </a:pPr>
            <a:r>
              <a:rPr kumimoji="0" lang="en-US" altLang="zh-CN" sz="1600" b="1" dirty="0">
                <a:solidFill>
                  <a:srgbClr val="404040"/>
                </a:solidFill>
                <a:latin typeface="Avenir Medium" charset="0"/>
              </a:rPr>
              <a:t>Gas </a:t>
            </a:r>
            <a:r>
              <a:rPr kumimoji="0" lang="en-US" altLang="zh-CN" sz="1600" dirty="0">
                <a:solidFill>
                  <a:srgbClr val="404040"/>
                </a:solidFill>
                <a:latin typeface="Avenir Medium" charset="0"/>
              </a:rPr>
              <a:t>demand curtailed</a:t>
            </a:r>
          </a:p>
          <a:p>
            <a:pPr>
              <a:buFont typeface="Arial" panose="020B0604020202020204" pitchFamily="34" charset="0"/>
              <a:buChar char="•"/>
            </a:pPr>
            <a:r>
              <a:rPr kumimoji="0" lang="zh-CN" altLang="en-US" sz="1600" dirty="0">
                <a:solidFill>
                  <a:srgbClr val="404040"/>
                </a:solidFill>
                <a:latin typeface="Avenir Medium" charset="0"/>
              </a:rPr>
              <a:t>燃气需求减少</a:t>
            </a:r>
            <a:endParaRPr kumimoji="0" lang="en-US" altLang="zh-CN" sz="1600" dirty="0">
              <a:solidFill>
                <a:srgbClr val="404040"/>
              </a:solidFill>
              <a:latin typeface="Avenir Medium" charset="0"/>
            </a:endParaRPr>
          </a:p>
          <a:p>
            <a:pPr algn="ctr">
              <a:buFont typeface="Arial" panose="020B0604020202020204" pitchFamily="34" charset="0"/>
              <a:buChar char="•"/>
            </a:pPr>
            <a:endParaRPr kumimoji="0" lang="en-US" altLang="zh-CN" sz="1600" dirty="0">
              <a:solidFill>
                <a:srgbClr val="404040"/>
              </a:solidFill>
              <a:latin typeface="Avenir Medium" charset="0"/>
            </a:endParaRPr>
          </a:p>
          <a:p>
            <a:pPr algn="ctr">
              <a:buFont typeface="Arial" panose="020B0604020202020204" pitchFamily="34" charset="0"/>
              <a:buChar char="•"/>
            </a:pPr>
            <a:endParaRPr kumimoji="0" lang="en-US" altLang="zh-CN" sz="1600" dirty="0">
              <a:solidFill>
                <a:srgbClr val="404040"/>
              </a:solidFill>
              <a:latin typeface="Avenir Medium"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E87729B-2EC1-40A4-B595-52A9F4AA94AB}"/>
              </a:ext>
            </a:extLst>
          </p:cNvPr>
          <p:cNvSpPr>
            <a:spLocks noGrp="1"/>
          </p:cNvSpPr>
          <p:nvPr>
            <p:ph type="title"/>
          </p:nvPr>
        </p:nvSpPr>
        <p:spPr>
          <a:xfrm>
            <a:off x="865188" y="1366838"/>
            <a:ext cx="7543800" cy="180975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oAutofit/>
          </a:bodyPr>
          <a:lstStyle/>
          <a:p>
            <a:pPr marL="914400" indent="-914400" eaLnBrk="1" hangingPunct="1">
              <a:buFont typeface="SimSun" panose="02010600030101010101" pitchFamily="2" charset="-122"/>
              <a:buAutoNum type="arabicPeriod" startAt="3"/>
            </a:pPr>
            <a:r>
              <a:rPr lang="en-GB" altLang="zh-CN" sz="3200"/>
              <a:t>Addressing the challenges of the transition through disclosure and transparency</a:t>
            </a:r>
            <a:br>
              <a:rPr lang="en-GB" altLang="zh-CN" sz="3200"/>
            </a:br>
            <a:r>
              <a:rPr lang="zh-CN" altLang="en-US" sz="3200"/>
              <a:t>通过披露和透明应对转型带来的挑战</a:t>
            </a:r>
            <a:endParaRPr lang="en-GB" altLang="zh-CN" sz="3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0F3B955-EB98-45D0-AE8D-12DA54443868}"/>
              </a:ext>
            </a:extLst>
          </p:cNvPr>
          <p:cNvSpPr>
            <a:spLocks noGrp="1"/>
          </p:cNvSpPr>
          <p:nvPr>
            <p:ph type="title"/>
          </p:nvPr>
        </p:nvSpPr>
        <p:spPr>
          <a:xfrm>
            <a:off x="822325" y="287338"/>
            <a:ext cx="7543800" cy="1217612"/>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oAutofit/>
          </a:bodyPr>
          <a:lstStyle/>
          <a:p>
            <a:pPr eaLnBrk="1" hangingPunct="1"/>
            <a:r>
              <a:rPr lang="en-US" altLang="zh-CN" sz="3200"/>
              <a:t>Disclosure shines light on risks</a:t>
            </a:r>
            <a:br>
              <a:rPr lang="en-US" altLang="zh-CN" sz="3200"/>
            </a:br>
            <a:r>
              <a:rPr lang="zh-CN" altLang="en-US" sz="3200"/>
              <a:t>披露揭示风险</a:t>
            </a:r>
          </a:p>
        </p:txBody>
      </p:sp>
      <p:sp>
        <p:nvSpPr>
          <p:cNvPr id="5" name="Content Placeholder 4">
            <a:extLst>
              <a:ext uri="{FF2B5EF4-FFF2-40B4-BE49-F238E27FC236}">
                <a16:creationId xmlns:a16="http://schemas.microsoft.com/office/drawing/2014/main" id="{61D01D99-F23B-47C7-9747-0F011E673A11}"/>
              </a:ext>
            </a:extLst>
          </p:cNvPr>
          <p:cNvSpPr>
            <a:spLocks noGrp="1" noChangeArrowheads="1"/>
          </p:cNvSpPr>
          <p:nvPr>
            <p:ph sz="quarter" idx="11"/>
          </p:nvPr>
        </p:nvSpPr>
        <p:spPr>
          <a:xfrm>
            <a:off x="822325" y="1844675"/>
            <a:ext cx="7543800" cy="4198938"/>
          </a:xfrm>
        </p:spPr>
        <p:txBody>
          <a:bodyPr/>
          <a:lstStyle/>
          <a:p>
            <a:pPr marL="457200" indent="-457200" eaLnBrk="1" hangingPunct="1"/>
            <a:r>
              <a:rPr lang="en-GB" altLang="zh-CN" sz="2400" dirty="0"/>
              <a:t>Investors focus on the </a:t>
            </a:r>
            <a:r>
              <a:rPr lang="en-GB" altLang="zh-CN" sz="2400" b="1" i="1" dirty="0"/>
              <a:t>future</a:t>
            </a:r>
            <a:r>
              <a:rPr lang="en-GB" altLang="zh-CN" sz="2400" i="1" dirty="0"/>
              <a:t>. </a:t>
            </a:r>
            <a:r>
              <a:rPr lang="en-GB" altLang="zh-CN" sz="2400" dirty="0"/>
              <a:t>They will shift capital where there is a financial justification. Key needs: </a:t>
            </a:r>
          </a:p>
          <a:p>
            <a:pPr marL="457200" indent="-457200" eaLnBrk="1" hangingPunct="1"/>
            <a:r>
              <a:rPr lang="zh-CN" altLang="en-US" sz="2400" dirty="0"/>
              <a:t>投资者面向</a:t>
            </a:r>
            <a:r>
              <a:rPr lang="zh-CN" altLang="en-US" sz="2400" b="1" i="1" dirty="0"/>
              <a:t>未来</a:t>
            </a:r>
            <a:r>
              <a:rPr lang="zh-CN" altLang="en-US" sz="2400" dirty="0"/>
              <a:t>。他们将把资本转向具有金融合理性的地方。关键需求：</a:t>
            </a:r>
            <a:endParaRPr lang="en-GB" altLang="zh-CN" sz="2400" dirty="0"/>
          </a:p>
          <a:p>
            <a:pPr marL="1084263" lvl="1" indent="-457200" eaLnBrk="1" hangingPunct="1"/>
            <a:r>
              <a:rPr lang="en-GB" altLang="zh-CN" sz="2000" dirty="0"/>
              <a:t>Translate climate policy into impact on company assets (scenario analysis).</a:t>
            </a:r>
          </a:p>
          <a:p>
            <a:pPr marL="1084263" lvl="1" indent="-457200" eaLnBrk="1" hangingPunct="1"/>
            <a:r>
              <a:rPr lang="zh-CN" altLang="en-US" sz="2000" dirty="0"/>
              <a:t>把气候政策转化成对公司资产的影响（情景分析）</a:t>
            </a:r>
            <a:endParaRPr lang="en-GB" altLang="zh-CN" sz="2000" dirty="0"/>
          </a:p>
          <a:p>
            <a:pPr marL="1084263" lvl="1" indent="-457200" eaLnBrk="1" hangingPunct="1"/>
            <a:r>
              <a:rPr lang="en-GB" altLang="zh-CN" sz="2000" dirty="0"/>
              <a:t>Improve disclosure of the assumptions underpinning company forecasts to allow investors to scrutinize them.  </a:t>
            </a:r>
          </a:p>
          <a:p>
            <a:pPr marL="1084263" lvl="1" indent="-457200" eaLnBrk="1" hangingPunct="1"/>
            <a:r>
              <a:rPr lang="zh-CN" altLang="en-US" sz="2000" dirty="0"/>
              <a:t>改进支持公司预测的假设的披露，便于投资者仔细分析。</a:t>
            </a:r>
            <a:endParaRPr lang="en-GB" altLang="zh-CN" sz="2000" dirty="0"/>
          </a:p>
          <a:p>
            <a:pPr marL="1084263" lvl="1" indent="-457200" eaLnBrk="1" hangingPunct="1"/>
            <a:endParaRPr lang="en-GB" altLang="zh-CN" sz="2000" dirty="0"/>
          </a:p>
        </p:txBody>
      </p:sp>
      <p:sp>
        <p:nvSpPr>
          <p:cNvPr id="47107" name="Slide Number Placeholder 2">
            <a:extLst>
              <a:ext uri="{FF2B5EF4-FFF2-40B4-BE49-F238E27FC236}">
                <a16:creationId xmlns:a16="http://schemas.microsoft.com/office/drawing/2014/main" id="{6BEF142A-1B1C-4839-A7C1-89D7B9CD944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fld id="{6FD6492C-CE83-42DD-BE0F-3DDC93CCFD34}" type="slidenum">
              <a:rPr kumimoji="0" lang="en-GB" altLang="zh-CN" sz="1000">
                <a:solidFill>
                  <a:srgbClr val="FFFFFF"/>
                </a:solidFill>
                <a:latin typeface="Calibri" panose="020F0502020204030204" pitchFamily="34" charset="0"/>
              </a:rPr>
              <a:pPr/>
              <a:t>14</a:t>
            </a:fld>
            <a:endParaRPr kumimoji="0" lang="en-GB" altLang="zh-CN" sz="1000">
              <a:solidFill>
                <a:srgbClr val="FFFFFF"/>
              </a:solidFill>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7ABAD3-F7E1-4273-BF60-47B4879BE028}"/>
              </a:ext>
            </a:extLst>
          </p:cNvPr>
          <p:cNvSpPr>
            <a:spLocks noGrp="1"/>
          </p:cNvSpPr>
          <p:nvPr>
            <p:ph type="title"/>
          </p:nvPr>
        </p:nvSpPr>
        <p:spPr>
          <a:xfrm>
            <a:off x="822325" y="287338"/>
            <a:ext cx="7543800" cy="1217612"/>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oAutofit/>
          </a:bodyPr>
          <a:lstStyle/>
          <a:p>
            <a:pPr eaLnBrk="1" hangingPunct="1"/>
            <a:r>
              <a:rPr lang="en-US" altLang="zh-CN" sz="2800"/>
              <a:t>There is a financial case for oil &amp; gas companies to wind-down</a:t>
            </a:r>
            <a:br>
              <a:rPr lang="en-US" altLang="zh-CN" sz="2800"/>
            </a:br>
            <a:r>
              <a:rPr lang="zh-CN" altLang="en-US" sz="2800"/>
              <a:t>存在油气公司逐步退出的金融理据</a:t>
            </a:r>
          </a:p>
        </p:txBody>
      </p:sp>
      <p:sp>
        <p:nvSpPr>
          <p:cNvPr id="49154" name="Slide Number Placeholder 2">
            <a:extLst>
              <a:ext uri="{FF2B5EF4-FFF2-40B4-BE49-F238E27FC236}">
                <a16:creationId xmlns:a16="http://schemas.microsoft.com/office/drawing/2014/main" id="{AA4D1107-6BB3-46E3-BBCB-2AD0E8FE380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fld id="{3DBE3D84-3EBD-40B4-93D5-FE3E04E31F8D}" type="slidenum">
              <a:rPr kumimoji="0" lang="en-GB" altLang="zh-CN" sz="1000">
                <a:solidFill>
                  <a:srgbClr val="FFFFFF"/>
                </a:solidFill>
                <a:latin typeface="Calibri" panose="020F0502020204030204" pitchFamily="34" charset="0"/>
              </a:rPr>
              <a:pPr/>
              <a:t>15</a:t>
            </a:fld>
            <a:endParaRPr kumimoji="0" lang="en-GB" altLang="zh-CN" sz="1000">
              <a:solidFill>
                <a:srgbClr val="FFFFFF"/>
              </a:solidFill>
              <a:latin typeface="Calibri" panose="020F0502020204030204" pitchFamily="34" charset="0"/>
            </a:endParaRPr>
          </a:p>
        </p:txBody>
      </p:sp>
      <p:pic>
        <p:nvPicPr>
          <p:cNvPr id="6" name="Picture 5" descr="A close up of a map&#10;&#10;Description generated with high confidence">
            <a:extLst>
              <a:ext uri="{FF2B5EF4-FFF2-40B4-BE49-F238E27FC236}">
                <a16:creationId xmlns:a16="http://schemas.microsoft.com/office/drawing/2014/main" id="{F075C10D-972C-4FE0-9C9D-B75DFE8107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38" y="1822450"/>
            <a:ext cx="8416925" cy="399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A20D861-7252-4231-B0EE-284595374686}"/>
              </a:ext>
            </a:extLst>
          </p:cNvPr>
          <p:cNvSpPr>
            <a:spLocks noGrp="1"/>
          </p:cNvSpPr>
          <p:nvPr>
            <p:ph type="title"/>
          </p:nvPr>
        </p:nvSpPr>
        <p:spPr>
          <a:xfrm>
            <a:off x="822325" y="287338"/>
            <a:ext cx="7543800" cy="1217612"/>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ormAutofit/>
          </a:bodyPr>
          <a:lstStyle/>
          <a:p>
            <a:pPr eaLnBrk="1" hangingPunct="1"/>
            <a:r>
              <a:rPr lang="en-US" altLang="zh-CN" sz="4000"/>
              <a:t>Concluding thoughts</a:t>
            </a:r>
            <a:br>
              <a:rPr lang="en-US" altLang="zh-CN" sz="4000"/>
            </a:br>
            <a:r>
              <a:rPr lang="zh-CN" altLang="en-US" sz="4000"/>
              <a:t>结论</a:t>
            </a:r>
          </a:p>
        </p:txBody>
      </p:sp>
      <p:sp>
        <p:nvSpPr>
          <p:cNvPr id="5" name="Content Placeholder 4">
            <a:extLst>
              <a:ext uri="{FF2B5EF4-FFF2-40B4-BE49-F238E27FC236}">
                <a16:creationId xmlns:a16="http://schemas.microsoft.com/office/drawing/2014/main" id="{9F5B7D9A-45E4-4D0C-98F5-D037B76FA903}"/>
              </a:ext>
            </a:extLst>
          </p:cNvPr>
          <p:cNvSpPr>
            <a:spLocks noGrp="1" noChangeArrowheads="1"/>
          </p:cNvSpPr>
          <p:nvPr>
            <p:ph sz="quarter" idx="11"/>
          </p:nvPr>
        </p:nvSpPr>
        <p:spPr>
          <a:xfrm>
            <a:off x="822325" y="2217738"/>
            <a:ext cx="7543800" cy="3313050"/>
          </a:xfrm>
        </p:spPr>
        <p:txBody>
          <a:bodyPr/>
          <a:lstStyle/>
          <a:p>
            <a:pPr marL="457200" indent="-457200" eaLnBrk="1" hangingPunct="1">
              <a:lnSpc>
                <a:spcPct val="80000"/>
              </a:lnSpc>
            </a:pPr>
            <a:r>
              <a:rPr lang="en-GB" altLang="zh-CN" sz="2000" dirty="0"/>
              <a:t>Private sector and markets will play a key role in developing a sustainable energy system.  </a:t>
            </a:r>
          </a:p>
          <a:p>
            <a:pPr marL="457200" indent="-457200" eaLnBrk="1" hangingPunct="1">
              <a:lnSpc>
                <a:spcPct val="80000"/>
              </a:lnSpc>
            </a:pPr>
            <a:r>
              <a:rPr lang="zh-CN" altLang="en-US" sz="2000" dirty="0"/>
              <a:t>私营部门和市场将在发展可持续能源体系中发挥关键作用</a:t>
            </a:r>
            <a:endParaRPr lang="en-GB" altLang="zh-CN" sz="2000" dirty="0"/>
          </a:p>
          <a:p>
            <a:pPr marL="457200" indent="-457200" eaLnBrk="1" hangingPunct="1">
              <a:lnSpc>
                <a:spcPct val="80000"/>
              </a:lnSpc>
            </a:pPr>
            <a:r>
              <a:rPr lang="en-GB" altLang="zh-CN" sz="2000" dirty="0"/>
              <a:t>Investors are forward looking, but require true pricing of market risks to deploy capital.</a:t>
            </a:r>
          </a:p>
          <a:p>
            <a:pPr marL="457200" indent="-457200" eaLnBrk="1" hangingPunct="1">
              <a:lnSpc>
                <a:spcPct val="80000"/>
              </a:lnSpc>
            </a:pPr>
            <a:r>
              <a:rPr lang="zh-CN" altLang="en-US" sz="2000" dirty="0"/>
              <a:t>投资者具备前瞻性的视野，但是要求获得市场风险的真正定价以部署资本</a:t>
            </a:r>
            <a:r>
              <a:rPr lang="zh-CN" altLang="zh-CN" sz="2000" dirty="0"/>
              <a:t> </a:t>
            </a:r>
            <a:r>
              <a:rPr lang="zh-CN" altLang="en-US" sz="2000" dirty="0"/>
              <a:t>。</a:t>
            </a:r>
            <a:r>
              <a:rPr lang="en-US" altLang="zh-CN" sz="2000" dirty="0"/>
              <a:t> </a:t>
            </a:r>
          </a:p>
          <a:p>
            <a:pPr marL="457200" indent="-457200" eaLnBrk="1" hangingPunct="1">
              <a:lnSpc>
                <a:spcPct val="80000"/>
              </a:lnSpc>
            </a:pPr>
            <a:r>
              <a:rPr lang="en-GB" altLang="zh-CN" sz="2000" dirty="0"/>
              <a:t>Improved disclosure can make a market in climate risk     </a:t>
            </a:r>
          </a:p>
          <a:p>
            <a:pPr marL="457200" indent="-457200" eaLnBrk="1" hangingPunct="1">
              <a:lnSpc>
                <a:spcPct val="80000"/>
              </a:lnSpc>
            </a:pPr>
            <a:r>
              <a:rPr lang="zh-CN" altLang="en-US" sz="2000" dirty="0"/>
              <a:t>改进披露可以建立一个气候风险市场</a:t>
            </a:r>
            <a:endParaRPr lang="en-GB" altLang="zh-CN" sz="2000" dirty="0"/>
          </a:p>
          <a:p>
            <a:pPr marL="457200" indent="-457200" eaLnBrk="1" hangingPunct="1">
              <a:lnSpc>
                <a:spcPct val="80000"/>
              </a:lnSpc>
            </a:pPr>
            <a:endParaRPr lang="en-GB" altLang="zh-CN" sz="2000" dirty="0"/>
          </a:p>
        </p:txBody>
      </p:sp>
      <p:sp>
        <p:nvSpPr>
          <p:cNvPr id="51203" name="Slide Number Placeholder 2">
            <a:extLst>
              <a:ext uri="{FF2B5EF4-FFF2-40B4-BE49-F238E27FC236}">
                <a16:creationId xmlns:a16="http://schemas.microsoft.com/office/drawing/2014/main" id="{3F371F76-745F-4D83-B0AA-9F33ED2E441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fld id="{A1B70EDB-A28F-4B26-8486-4A16FBB8B4C8}" type="slidenum">
              <a:rPr kumimoji="0" lang="en-GB" altLang="zh-CN" sz="1000">
                <a:solidFill>
                  <a:srgbClr val="FFFFFF"/>
                </a:solidFill>
                <a:latin typeface="Calibri" panose="020F0502020204030204" pitchFamily="34" charset="0"/>
              </a:rPr>
              <a:pPr/>
              <a:t>16</a:t>
            </a:fld>
            <a:endParaRPr kumimoji="0" lang="en-GB" altLang="zh-CN" sz="1000">
              <a:solidFill>
                <a:srgbClr val="FFFFFF"/>
              </a:solidFill>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89D4F-AB65-4F15-8ED9-8BB4E3ECD4F5}"/>
              </a:ext>
            </a:extLst>
          </p:cNvPr>
          <p:cNvSpPr>
            <a:spLocks noGrp="1"/>
          </p:cNvSpPr>
          <p:nvPr>
            <p:ph type="title"/>
          </p:nvPr>
        </p:nvSpPr>
        <p:spPr>
          <a:xfrm>
            <a:off x="822325" y="287338"/>
            <a:ext cx="7543800" cy="1217612"/>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ormAutofit/>
          </a:bodyPr>
          <a:lstStyle/>
          <a:p>
            <a:pPr eaLnBrk="1" hangingPunct="1"/>
            <a:r>
              <a:rPr lang="en-GB" altLang="zh-CN" sz="4000"/>
              <a:t>Thank You.</a:t>
            </a:r>
            <a:br>
              <a:rPr lang="en-GB" altLang="zh-CN" sz="4000"/>
            </a:br>
            <a:r>
              <a:rPr lang="zh-CN" altLang="en-US" sz="4000"/>
              <a:t>谢谢！</a:t>
            </a:r>
            <a:endParaRPr lang="en-GB" altLang="zh-CN" sz="4000"/>
          </a:p>
        </p:txBody>
      </p:sp>
      <p:sp>
        <p:nvSpPr>
          <p:cNvPr id="53250" name="Content Placeholder 2">
            <a:extLst>
              <a:ext uri="{FF2B5EF4-FFF2-40B4-BE49-F238E27FC236}">
                <a16:creationId xmlns:a16="http://schemas.microsoft.com/office/drawing/2014/main" id="{1DC9F722-9A0C-43DF-8F91-FBD39F339A44}"/>
              </a:ext>
            </a:extLst>
          </p:cNvPr>
          <p:cNvSpPr>
            <a:spLocks noGrp="1" noChangeArrowheads="1"/>
          </p:cNvSpPr>
          <p:nvPr>
            <p:ph sz="quarter" idx="11"/>
          </p:nvPr>
        </p:nvSpPr>
        <p:spPr>
          <a:xfrm>
            <a:off x="822325" y="2173288"/>
            <a:ext cx="7543800" cy="3613150"/>
          </a:xfrm>
        </p:spPr>
        <p:txBody>
          <a:bodyPr/>
          <a:lstStyle/>
          <a:p>
            <a:pPr marL="0" indent="0" eaLnBrk="1" hangingPunct="1">
              <a:buFont typeface="Arial" panose="020B0604020202020204" pitchFamily="34" charset="0"/>
              <a:buNone/>
            </a:pPr>
            <a:r>
              <a:rPr lang="en-GB" altLang="zh-CN" b="1"/>
              <a:t>Anthony Hobley</a:t>
            </a:r>
          </a:p>
          <a:p>
            <a:pPr marL="0" indent="0" eaLnBrk="1" hangingPunct="1">
              <a:buFont typeface="Arial" panose="020B0604020202020204" pitchFamily="34" charset="0"/>
              <a:buNone/>
            </a:pPr>
            <a:r>
              <a:rPr lang="en-GB" altLang="zh-CN" i="1"/>
              <a:t>Chief Executive, Carbon Tracker Initiative</a:t>
            </a:r>
          </a:p>
          <a:p>
            <a:pPr marL="0" indent="0" eaLnBrk="1" hangingPunct="1">
              <a:buFont typeface="Arial" panose="020B0604020202020204" pitchFamily="34" charset="0"/>
              <a:buNone/>
            </a:pPr>
            <a:r>
              <a:rPr lang="en-GB" altLang="zh-CN" i="1"/>
              <a:t>Carbon Tracker Initiative</a:t>
            </a:r>
            <a:r>
              <a:rPr lang="zh-CN" altLang="en-US" i="1"/>
              <a:t>首席执行官</a:t>
            </a:r>
            <a:endParaRPr lang="en-GB" altLang="zh-CN" i="1"/>
          </a:p>
          <a:p>
            <a:pPr marL="0" indent="0" eaLnBrk="1" hangingPunct="1">
              <a:buFont typeface="Arial" panose="020B0604020202020204" pitchFamily="34" charset="0"/>
              <a:buNone/>
            </a:pPr>
            <a:r>
              <a:rPr lang="en-GB" altLang="zh-CN">
                <a:hlinkClick r:id="rId3"/>
              </a:rPr>
              <a:t>ahobley@carbontracker.org</a:t>
            </a:r>
            <a:endParaRPr lang="en-GB" altLang="zh-CN"/>
          </a:p>
          <a:p>
            <a:pPr marL="0" indent="0" eaLnBrk="1" hangingPunct="1">
              <a:buFont typeface="Arial" panose="020B0604020202020204" pitchFamily="34" charset="0"/>
              <a:buNone/>
            </a:pPr>
            <a:r>
              <a:rPr lang="en-GB" altLang="zh-CN" sz="2400">
                <a:hlinkClick r:id="rId4"/>
              </a:rPr>
              <a:t>www.carbontracker.org</a:t>
            </a:r>
            <a:endParaRPr lang="en-GB" altLang="zh-CN" sz="2400"/>
          </a:p>
          <a:p>
            <a:pPr marL="0" indent="0" eaLnBrk="1" hangingPunct="1">
              <a:buFont typeface="Arial" panose="020B0604020202020204" pitchFamily="34" charset="0"/>
              <a:buNone/>
            </a:pPr>
            <a:r>
              <a:rPr lang="en-GB" altLang="zh-CN" sz="2400"/>
              <a:t>@carbonbubble</a:t>
            </a:r>
          </a:p>
        </p:txBody>
      </p:sp>
      <p:sp>
        <p:nvSpPr>
          <p:cNvPr id="53251" name="Slide Number Placeholder 3">
            <a:extLst>
              <a:ext uri="{FF2B5EF4-FFF2-40B4-BE49-F238E27FC236}">
                <a16:creationId xmlns:a16="http://schemas.microsoft.com/office/drawing/2014/main" id="{93B8BD75-33CE-4587-8A7B-C31A9B9D28A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fld id="{0E07C151-7058-447F-AAE2-81F350453120}" type="slidenum">
              <a:rPr kumimoji="0" lang="en-GB" altLang="zh-CN" sz="1000">
                <a:solidFill>
                  <a:srgbClr val="FFFFFF"/>
                </a:solidFill>
                <a:latin typeface="Calibri" panose="020F0502020204030204" pitchFamily="34" charset="0"/>
              </a:rPr>
              <a:pPr/>
              <a:t>17</a:t>
            </a:fld>
            <a:endParaRPr kumimoji="0" lang="en-GB" altLang="zh-CN" sz="1000">
              <a:solidFill>
                <a:srgbClr val="FFFFFF"/>
              </a:solidFill>
              <a:latin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E58A7E9-82BF-45BB-A449-1DF23D65A641}"/>
              </a:ext>
            </a:extLst>
          </p:cNvPr>
          <p:cNvSpPr>
            <a:spLocks noGrp="1"/>
          </p:cNvSpPr>
          <p:nvPr>
            <p:ph type="title"/>
          </p:nvPr>
        </p:nvSpPr>
        <p:spPr>
          <a:xfrm>
            <a:off x="822325" y="287338"/>
            <a:ext cx="7543800" cy="1217612"/>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ormAutofit/>
          </a:bodyPr>
          <a:lstStyle/>
          <a:p>
            <a:pPr eaLnBrk="1" hangingPunct="1"/>
            <a:r>
              <a:rPr lang="en-GB" altLang="zh-CN" sz="4300"/>
              <a:t>Who is Carbon Tracker?</a:t>
            </a:r>
            <a:br>
              <a:rPr lang="en-GB" altLang="zh-CN" sz="4300"/>
            </a:br>
            <a:r>
              <a:rPr lang="en-GB" altLang="zh-CN" sz="4300"/>
              <a:t> Carbon Tracker(</a:t>
            </a:r>
            <a:r>
              <a:rPr lang="en-GB" altLang="en-US" sz="4300"/>
              <a:t>碳追踪</a:t>
            </a:r>
            <a:r>
              <a:rPr lang="en-GB" altLang="zh-CN" sz="4300"/>
              <a:t>)</a:t>
            </a:r>
            <a:r>
              <a:rPr lang="zh-CN" altLang="en-US" sz="4300"/>
              <a:t>是谁？</a:t>
            </a:r>
            <a:endParaRPr lang="en-GB" altLang="zh-CN" sz="4300"/>
          </a:p>
        </p:txBody>
      </p:sp>
      <p:sp>
        <p:nvSpPr>
          <p:cNvPr id="22530" name="Slide Number Placeholder 2">
            <a:extLst>
              <a:ext uri="{FF2B5EF4-FFF2-40B4-BE49-F238E27FC236}">
                <a16:creationId xmlns:a16="http://schemas.microsoft.com/office/drawing/2014/main" id="{73D3101E-F544-4F16-BDA8-A029F38E765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fld id="{6924EBEA-8877-4347-BE93-CFA0B4DF8FC4}" type="slidenum">
              <a:rPr kumimoji="0" lang="en-GB" altLang="zh-CN" sz="1000">
                <a:solidFill>
                  <a:srgbClr val="FFFFFF"/>
                </a:solidFill>
                <a:latin typeface="Calibri" panose="020F0502020204030204" pitchFamily="34" charset="0"/>
              </a:rPr>
              <a:pPr/>
              <a:t>2</a:t>
            </a:fld>
            <a:endParaRPr kumimoji="0" lang="en-GB" altLang="zh-CN" sz="1000">
              <a:solidFill>
                <a:srgbClr val="FFFFFF"/>
              </a:solidFill>
              <a:latin typeface="Calibri" panose="020F0502020204030204" pitchFamily="34" charset="0"/>
            </a:endParaRPr>
          </a:p>
        </p:txBody>
      </p:sp>
      <p:sp>
        <p:nvSpPr>
          <p:cNvPr id="37" name="TextBox 36">
            <a:extLst>
              <a:ext uri="{FF2B5EF4-FFF2-40B4-BE49-F238E27FC236}">
                <a16:creationId xmlns:a16="http://schemas.microsoft.com/office/drawing/2014/main" id="{D9EF7E23-6BCA-459D-A66B-95204E2594D8}"/>
              </a:ext>
            </a:extLst>
          </p:cNvPr>
          <p:cNvSpPr txBox="1">
            <a:spLocks noChangeArrowheads="1"/>
          </p:cNvSpPr>
          <p:nvPr/>
        </p:nvSpPr>
        <p:spPr bwMode="auto">
          <a:xfrm>
            <a:off x="712788" y="2795588"/>
            <a:ext cx="9318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r>
              <a:rPr kumimoji="0" lang="en-US" altLang="zh-CN" sz="1800" b="1">
                <a:latin typeface="Calibri" panose="020F0502020204030204" pitchFamily="34" charset="0"/>
              </a:rPr>
              <a:t>Identity</a:t>
            </a:r>
          </a:p>
          <a:p>
            <a:r>
              <a:rPr kumimoji="0" lang="zh-CN" altLang="en-US" sz="1800" b="1">
                <a:latin typeface="Calibri" panose="020F0502020204030204" pitchFamily="34" charset="0"/>
              </a:rPr>
              <a:t>身份</a:t>
            </a:r>
            <a:endParaRPr kumimoji="0" lang="en-US" altLang="zh-CN" sz="1800" b="1">
              <a:latin typeface="Calibri" panose="020F0502020204030204" pitchFamily="34" charset="0"/>
            </a:endParaRPr>
          </a:p>
        </p:txBody>
      </p:sp>
      <p:sp>
        <p:nvSpPr>
          <p:cNvPr id="38" name="Round Diagonal Corner Rectangle 5">
            <a:extLst>
              <a:ext uri="{FF2B5EF4-FFF2-40B4-BE49-F238E27FC236}">
                <a16:creationId xmlns:a16="http://schemas.microsoft.com/office/drawing/2014/main" id="{C94FC848-003E-4C19-AE88-CD5B977569A8}"/>
              </a:ext>
            </a:extLst>
          </p:cNvPr>
          <p:cNvSpPr>
            <a:spLocks noChangeArrowheads="1"/>
          </p:cNvSpPr>
          <p:nvPr/>
        </p:nvSpPr>
        <p:spPr bwMode="auto">
          <a:xfrm>
            <a:off x="1735138" y="2643188"/>
            <a:ext cx="6630987" cy="611187"/>
          </a:xfrm>
          <a:custGeom>
            <a:avLst/>
            <a:gdLst>
              <a:gd name="T0" fmla="*/ 101866 w 6630987"/>
              <a:gd name="T1" fmla="*/ 0 h 611187"/>
              <a:gd name="T2" fmla="*/ 6630987 w 6630987"/>
              <a:gd name="T3" fmla="*/ 0 h 611187"/>
              <a:gd name="T4" fmla="*/ 6630987 w 6630987"/>
              <a:gd name="T5" fmla="*/ 0 h 611187"/>
              <a:gd name="T6" fmla="*/ 6630987 w 6630987"/>
              <a:gd name="T7" fmla="*/ 509320 h 611187"/>
              <a:gd name="T8" fmla="*/ 6529121 w 6630987"/>
              <a:gd name="T9" fmla="*/ 611186 h 611187"/>
              <a:gd name="T10" fmla="*/ 0 w 6630987"/>
              <a:gd name="T11" fmla="*/ 611187 h 611187"/>
              <a:gd name="T12" fmla="*/ 0 w 6630987"/>
              <a:gd name="T13" fmla="*/ 611187 h 611187"/>
              <a:gd name="T14" fmla="*/ 0 w 6630987"/>
              <a:gd name="T15" fmla="*/ 101866 h 611187"/>
              <a:gd name="T16" fmla="*/ 101866 w 6630987"/>
              <a:gd name="T17" fmla="*/ 0 h 61118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30987" h="611187">
                <a:moveTo>
                  <a:pt x="101866" y="0"/>
                </a:moveTo>
                <a:lnTo>
                  <a:pt x="6630987" y="0"/>
                </a:lnTo>
                <a:lnTo>
                  <a:pt x="6630987" y="509320"/>
                </a:lnTo>
                <a:cubicBezTo>
                  <a:pt x="6630987" y="565579"/>
                  <a:pt x="6585380" y="611186"/>
                  <a:pt x="6529121" y="611186"/>
                </a:cubicBezTo>
                <a:lnTo>
                  <a:pt x="0" y="611187"/>
                </a:lnTo>
                <a:lnTo>
                  <a:pt x="0" y="101866"/>
                </a:lnTo>
                <a:cubicBezTo>
                  <a:pt x="0" y="45607"/>
                  <a:pt x="45607" y="0"/>
                  <a:pt x="101866" y="0"/>
                </a:cubicBezTo>
                <a:close/>
              </a:path>
            </a:pathLst>
          </a:custGeom>
          <a:solidFill>
            <a:srgbClr val="318554"/>
          </a:solidFill>
          <a:ln>
            <a:noFill/>
          </a:ln>
          <a:effectLst>
            <a:outerShdw blurRad="38100" dist="25401" dir="2700000" algn="br" rotWithShape="0">
              <a:srgbClr val="000000">
                <a:alpha val="59998"/>
              </a:srgbClr>
            </a:outerShdw>
          </a:effectLst>
          <a:extLst>
            <a:ext uri="{91240B29-F687-4F45-9708-019B960494DF}">
              <a14:hiddenLine xmlns:a14="http://schemas.microsoft.com/office/drawing/2010/main" w="12700">
                <a:solidFill>
                  <a:srgbClr val="000000"/>
                </a:solidFill>
                <a:round/>
                <a:headEnd/>
                <a:tailEnd/>
              </a14:hiddenLine>
            </a:ext>
          </a:extLst>
        </p:spPr>
        <p:txBody>
          <a:bodyPr anchor="ctr"/>
          <a:lstStyle/>
          <a:p>
            <a:endParaRPr lang="en-GB"/>
          </a:p>
        </p:txBody>
      </p:sp>
      <p:sp>
        <p:nvSpPr>
          <p:cNvPr id="39" name="TextBox 38">
            <a:extLst>
              <a:ext uri="{FF2B5EF4-FFF2-40B4-BE49-F238E27FC236}">
                <a16:creationId xmlns:a16="http://schemas.microsoft.com/office/drawing/2014/main" id="{23EFF4E6-81EA-426F-B423-B4C3CBA2222D}"/>
              </a:ext>
            </a:extLst>
          </p:cNvPr>
          <p:cNvSpPr txBox="1">
            <a:spLocks noChangeArrowheads="1"/>
          </p:cNvSpPr>
          <p:nvPr/>
        </p:nvSpPr>
        <p:spPr bwMode="auto">
          <a:xfrm>
            <a:off x="1735138" y="2657475"/>
            <a:ext cx="663098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pPr algn="ctr"/>
            <a:r>
              <a:rPr kumimoji="0" lang="en-US" altLang="zh-CN" sz="1400">
                <a:solidFill>
                  <a:schemeClr val="bg1"/>
                </a:solidFill>
                <a:latin typeface="Calibri" panose="020F0502020204030204" pitchFamily="34" charset="0"/>
              </a:rPr>
              <a:t>An independent non-profit financial think tank funded by EU and US foundations.</a:t>
            </a:r>
          </a:p>
          <a:p>
            <a:pPr algn="ctr"/>
            <a:r>
              <a:rPr kumimoji="0" lang="zh-CN" altLang="en-US" sz="1400">
                <a:solidFill>
                  <a:schemeClr val="bg1"/>
                </a:solidFill>
                <a:latin typeface="SimSun" panose="02010600030101010101" pitchFamily="2" charset="-122"/>
              </a:rPr>
              <a:t>欧盟和美国的基金会出资成立运营的一个独立非营利性金融智库</a:t>
            </a:r>
            <a:endParaRPr kumimoji="0" lang="en-US" altLang="zh-CN" sz="1400">
              <a:solidFill>
                <a:schemeClr val="bg1"/>
              </a:solidFill>
              <a:latin typeface="SimSun" panose="02010600030101010101" pitchFamily="2" charset="-122"/>
            </a:endParaRPr>
          </a:p>
        </p:txBody>
      </p:sp>
      <p:sp>
        <p:nvSpPr>
          <p:cNvPr id="40" name="TextBox 39">
            <a:extLst>
              <a:ext uri="{FF2B5EF4-FFF2-40B4-BE49-F238E27FC236}">
                <a16:creationId xmlns:a16="http://schemas.microsoft.com/office/drawing/2014/main" id="{BF0670EC-E3B9-466E-9381-4FCADED838C5}"/>
              </a:ext>
            </a:extLst>
          </p:cNvPr>
          <p:cNvSpPr txBox="1">
            <a:spLocks noChangeArrowheads="1"/>
          </p:cNvSpPr>
          <p:nvPr/>
        </p:nvSpPr>
        <p:spPr bwMode="auto">
          <a:xfrm>
            <a:off x="696913" y="3454400"/>
            <a:ext cx="9286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r>
              <a:rPr kumimoji="0" lang="en-US" altLang="zh-CN" sz="1800" b="1">
                <a:latin typeface="Calibri" panose="020F0502020204030204" pitchFamily="34" charset="0"/>
              </a:rPr>
              <a:t>Mission</a:t>
            </a:r>
          </a:p>
          <a:p>
            <a:r>
              <a:rPr kumimoji="0" lang="zh-CN" altLang="en-US" sz="1800" b="1">
                <a:latin typeface="Calibri" panose="020F0502020204030204" pitchFamily="34" charset="0"/>
              </a:rPr>
              <a:t>使命</a:t>
            </a:r>
            <a:endParaRPr kumimoji="0" lang="en-US" altLang="zh-CN" sz="1800" b="1">
              <a:latin typeface="Calibri" panose="020F0502020204030204" pitchFamily="34" charset="0"/>
            </a:endParaRPr>
          </a:p>
        </p:txBody>
      </p:sp>
      <p:sp>
        <p:nvSpPr>
          <p:cNvPr id="41" name="Round Diagonal Corner Rectangle 40">
            <a:extLst>
              <a:ext uri="{FF2B5EF4-FFF2-40B4-BE49-F238E27FC236}">
                <a16:creationId xmlns:a16="http://schemas.microsoft.com/office/drawing/2014/main" id="{8E10BB65-8E20-4234-BB12-910E579221D9}"/>
              </a:ext>
            </a:extLst>
          </p:cNvPr>
          <p:cNvSpPr>
            <a:spLocks noChangeArrowheads="1"/>
          </p:cNvSpPr>
          <p:nvPr/>
        </p:nvSpPr>
        <p:spPr bwMode="auto">
          <a:xfrm>
            <a:off x="1765300" y="4033838"/>
            <a:ext cx="6591300" cy="889000"/>
          </a:xfrm>
          <a:custGeom>
            <a:avLst/>
            <a:gdLst>
              <a:gd name="T0" fmla="*/ 148169 w 6591300"/>
              <a:gd name="T1" fmla="*/ 0 h 889000"/>
              <a:gd name="T2" fmla="*/ 6591300 w 6591300"/>
              <a:gd name="T3" fmla="*/ 0 h 889000"/>
              <a:gd name="T4" fmla="*/ 6591300 w 6591300"/>
              <a:gd name="T5" fmla="*/ 0 h 889000"/>
              <a:gd name="T6" fmla="*/ 6591300 w 6591300"/>
              <a:gd name="T7" fmla="*/ 740830 h 889000"/>
              <a:gd name="T8" fmla="*/ 6443131 w 6591300"/>
              <a:gd name="T9" fmla="*/ 888999 h 889000"/>
              <a:gd name="T10" fmla="*/ 0 w 6591300"/>
              <a:gd name="T11" fmla="*/ 889000 h 889000"/>
              <a:gd name="T12" fmla="*/ 0 w 6591300"/>
              <a:gd name="T13" fmla="*/ 889000 h 889000"/>
              <a:gd name="T14" fmla="*/ 0 w 6591300"/>
              <a:gd name="T15" fmla="*/ 148169 h 889000"/>
              <a:gd name="T16" fmla="*/ 148169 w 6591300"/>
              <a:gd name="T17" fmla="*/ 0 h 889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91300" h="889000">
                <a:moveTo>
                  <a:pt x="148169" y="0"/>
                </a:moveTo>
                <a:lnTo>
                  <a:pt x="6591300" y="0"/>
                </a:lnTo>
                <a:lnTo>
                  <a:pt x="6591300" y="740830"/>
                </a:lnTo>
                <a:cubicBezTo>
                  <a:pt x="6591300" y="822661"/>
                  <a:pt x="6524962" y="888999"/>
                  <a:pt x="6443131" y="888999"/>
                </a:cubicBezTo>
                <a:lnTo>
                  <a:pt x="0" y="889000"/>
                </a:lnTo>
                <a:lnTo>
                  <a:pt x="0" y="148169"/>
                </a:lnTo>
                <a:cubicBezTo>
                  <a:pt x="0" y="66338"/>
                  <a:pt x="66338" y="0"/>
                  <a:pt x="148169" y="0"/>
                </a:cubicBezTo>
                <a:close/>
              </a:path>
            </a:pathLst>
          </a:custGeom>
          <a:solidFill>
            <a:srgbClr val="A5A26D"/>
          </a:solidFill>
          <a:ln>
            <a:noFill/>
          </a:ln>
          <a:effectLst>
            <a:outerShdw blurRad="38100" dist="25401" dir="2700000" algn="br" rotWithShape="0">
              <a:srgbClr val="000000">
                <a:alpha val="59998"/>
              </a:srgbClr>
            </a:outerShdw>
          </a:effectLst>
          <a:extLst>
            <a:ext uri="{91240B29-F687-4F45-9708-019B960494DF}">
              <a14:hiddenLine xmlns:a14="http://schemas.microsoft.com/office/drawing/2010/main" w="12700">
                <a:solidFill>
                  <a:srgbClr val="000000"/>
                </a:solidFill>
                <a:round/>
                <a:headEnd/>
                <a:tailEnd/>
              </a14:hiddenLine>
            </a:ext>
          </a:extLst>
        </p:spPr>
        <p:txBody>
          <a:bodyPr anchor="ctr"/>
          <a:lstStyle/>
          <a:p>
            <a:endParaRPr lang="en-GB"/>
          </a:p>
        </p:txBody>
      </p:sp>
      <p:sp>
        <p:nvSpPr>
          <p:cNvPr id="42" name="TextBox 41">
            <a:extLst>
              <a:ext uri="{FF2B5EF4-FFF2-40B4-BE49-F238E27FC236}">
                <a16:creationId xmlns:a16="http://schemas.microsoft.com/office/drawing/2014/main" id="{7C2618E1-3926-44F3-8E68-5261334EB652}"/>
              </a:ext>
            </a:extLst>
          </p:cNvPr>
          <p:cNvSpPr txBox="1">
            <a:spLocks noChangeArrowheads="1"/>
          </p:cNvSpPr>
          <p:nvPr/>
        </p:nvSpPr>
        <p:spPr bwMode="auto">
          <a:xfrm>
            <a:off x="1833563" y="4062413"/>
            <a:ext cx="6532562"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pPr algn="ctr"/>
            <a:r>
              <a:rPr kumimoji="0" lang="en-US" altLang="zh-CN" sz="1400">
                <a:solidFill>
                  <a:schemeClr val="bg1"/>
                </a:solidFill>
                <a:latin typeface="Calibri" panose="020F0502020204030204" pitchFamily="34" charset="0"/>
              </a:rPr>
              <a:t>Demonstrate the financial case for the transition of the fossil fuel sector in line with 2</a:t>
            </a:r>
            <a:r>
              <a:rPr kumimoji="0" lang="en-US" altLang="zh-CN" sz="1400">
                <a:solidFill>
                  <a:schemeClr val="bg1"/>
                </a:solidFill>
                <a:latin typeface="Calibri" panose="020F0502020204030204" pitchFamily="34" charset="0"/>
                <a:cs typeface="Calibri" panose="020F0502020204030204" pitchFamily="34" charset="0"/>
              </a:rPr>
              <a:t>°C</a:t>
            </a:r>
            <a:r>
              <a:rPr kumimoji="0" lang="en-US" altLang="zh-CN" sz="1400">
                <a:solidFill>
                  <a:schemeClr val="bg1"/>
                </a:solidFill>
                <a:latin typeface="Calibri" panose="020F0502020204030204" pitchFamily="34" charset="0"/>
              </a:rPr>
              <a:t>.</a:t>
            </a:r>
          </a:p>
          <a:p>
            <a:pPr algn="ctr"/>
            <a:r>
              <a:rPr kumimoji="0" lang="zh-CN" altLang="en-US" sz="1400">
                <a:solidFill>
                  <a:schemeClr val="bg1"/>
                </a:solidFill>
                <a:latin typeface="SimSun" panose="02010600030101010101" pitchFamily="2" charset="-122"/>
              </a:rPr>
              <a:t>论证与</a:t>
            </a:r>
            <a:r>
              <a:rPr kumimoji="0" lang="en-US" altLang="zh-CN" sz="1400">
                <a:solidFill>
                  <a:schemeClr val="bg1"/>
                </a:solidFill>
                <a:latin typeface="SimSun" panose="02010600030101010101" pitchFamily="2" charset="-122"/>
              </a:rPr>
              <a:t>2°C</a:t>
            </a:r>
            <a:r>
              <a:rPr kumimoji="0" lang="zh-CN" altLang="en-US" sz="1400">
                <a:solidFill>
                  <a:schemeClr val="bg1"/>
                </a:solidFill>
                <a:latin typeface="SimSun" panose="02010600030101010101" pitchFamily="2" charset="-122"/>
              </a:rPr>
              <a:t>目标相符的化石燃料行业转型的金融理据</a:t>
            </a:r>
            <a:endParaRPr kumimoji="0" lang="en-US" altLang="zh-CN" sz="1400">
              <a:solidFill>
                <a:schemeClr val="bg1"/>
              </a:solidFill>
              <a:latin typeface="SimSun" panose="02010600030101010101" pitchFamily="2" charset="-122"/>
            </a:endParaRPr>
          </a:p>
        </p:txBody>
      </p:sp>
      <p:sp>
        <p:nvSpPr>
          <p:cNvPr id="44" name="TextBox 43">
            <a:extLst>
              <a:ext uri="{FF2B5EF4-FFF2-40B4-BE49-F238E27FC236}">
                <a16:creationId xmlns:a16="http://schemas.microsoft.com/office/drawing/2014/main" id="{59308ED1-8655-4185-8B96-D894A6FC2ED8}"/>
              </a:ext>
            </a:extLst>
          </p:cNvPr>
          <p:cNvSpPr txBox="1">
            <a:spLocks noChangeArrowheads="1"/>
          </p:cNvSpPr>
          <p:nvPr/>
        </p:nvSpPr>
        <p:spPr bwMode="auto">
          <a:xfrm>
            <a:off x="733425" y="4156075"/>
            <a:ext cx="7715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r>
              <a:rPr kumimoji="0" lang="en-US" altLang="zh-CN" sz="1800" b="1">
                <a:latin typeface="Calibri" panose="020F0502020204030204" pitchFamily="34" charset="0"/>
              </a:rPr>
              <a:t>Vision</a:t>
            </a:r>
          </a:p>
          <a:p>
            <a:r>
              <a:rPr kumimoji="0" lang="zh-CN" altLang="en-US" sz="1800" b="1">
                <a:latin typeface="Calibri" panose="020F0502020204030204" pitchFamily="34" charset="0"/>
              </a:rPr>
              <a:t>愿景</a:t>
            </a:r>
            <a:endParaRPr kumimoji="0" lang="en-US" altLang="zh-CN" sz="1800" b="1">
              <a:latin typeface="Calibri" panose="020F0502020204030204" pitchFamily="34" charset="0"/>
            </a:endParaRPr>
          </a:p>
        </p:txBody>
      </p:sp>
      <p:sp>
        <p:nvSpPr>
          <p:cNvPr id="45" name="Round Diagonal Corner Rectangle 22">
            <a:extLst>
              <a:ext uri="{FF2B5EF4-FFF2-40B4-BE49-F238E27FC236}">
                <a16:creationId xmlns:a16="http://schemas.microsoft.com/office/drawing/2014/main" id="{82B65A08-D01E-4A05-8014-DFA2B6D58145}"/>
              </a:ext>
            </a:extLst>
          </p:cNvPr>
          <p:cNvSpPr>
            <a:spLocks noChangeArrowheads="1"/>
          </p:cNvSpPr>
          <p:nvPr/>
        </p:nvSpPr>
        <p:spPr bwMode="auto">
          <a:xfrm>
            <a:off x="1760538" y="3332163"/>
            <a:ext cx="6605587" cy="612775"/>
          </a:xfrm>
          <a:custGeom>
            <a:avLst/>
            <a:gdLst>
              <a:gd name="T0" fmla="*/ 102131 w 6605587"/>
              <a:gd name="T1" fmla="*/ 0 h 612775"/>
              <a:gd name="T2" fmla="*/ 6605587 w 6605587"/>
              <a:gd name="T3" fmla="*/ 0 h 612775"/>
              <a:gd name="T4" fmla="*/ 6605587 w 6605587"/>
              <a:gd name="T5" fmla="*/ 0 h 612775"/>
              <a:gd name="T6" fmla="*/ 6605587 w 6605587"/>
              <a:gd name="T7" fmla="*/ 510643 h 612775"/>
              <a:gd name="T8" fmla="*/ 6503456 w 6605587"/>
              <a:gd name="T9" fmla="*/ 612774 h 612775"/>
              <a:gd name="T10" fmla="*/ 0 w 6605587"/>
              <a:gd name="T11" fmla="*/ 612775 h 612775"/>
              <a:gd name="T12" fmla="*/ 0 w 6605587"/>
              <a:gd name="T13" fmla="*/ 612775 h 612775"/>
              <a:gd name="T14" fmla="*/ 0 w 6605587"/>
              <a:gd name="T15" fmla="*/ 102131 h 612775"/>
              <a:gd name="T16" fmla="*/ 102131 w 6605587"/>
              <a:gd name="T17" fmla="*/ 0 h 61277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05587" h="612775">
                <a:moveTo>
                  <a:pt x="102131" y="0"/>
                </a:moveTo>
                <a:lnTo>
                  <a:pt x="6605587" y="0"/>
                </a:lnTo>
                <a:lnTo>
                  <a:pt x="6605587" y="510643"/>
                </a:lnTo>
                <a:cubicBezTo>
                  <a:pt x="6605587" y="567048"/>
                  <a:pt x="6559861" y="612774"/>
                  <a:pt x="6503456" y="612774"/>
                </a:cubicBezTo>
                <a:lnTo>
                  <a:pt x="0" y="612775"/>
                </a:lnTo>
                <a:lnTo>
                  <a:pt x="0" y="102131"/>
                </a:lnTo>
                <a:cubicBezTo>
                  <a:pt x="0" y="45726"/>
                  <a:pt x="45726" y="0"/>
                  <a:pt x="102131" y="0"/>
                </a:cubicBezTo>
                <a:close/>
              </a:path>
            </a:pathLst>
          </a:custGeom>
          <a:solidFill>
            <a:srgbClr val="77935E"/>
          </a:solidFill>
          <a:ln>
            <a:noFill/>
          </a:ln>
          <a:effectLst>
            <a:outerShdw blurRad="38100" dist="25401" dir="2700000" algn="br" rotWithShape="0">
              <a:srgbClr val="000000">
                <a:alpha val="59998"/>
              </a:srgbClr>
            </a:outerShdw>
          </a:effectLst>
          <a:extLst>
            <a:ext uri="{91240B29-F687-4F45-9708-019B960494DF}">
              <a14:hiddenLine xmlns:a14="http://schemas.microsoft.com/office/drawing/2010/main" w="12700">
                <a:solidFill>
                  <a:srgbClr val="000000"/>
                </a:solidFill>
                <a:round/>
                <a:headEnd/>
                <a:tailEnd/>
              </a14:hiddenLine>
            </a:ext>
          </a:extLst>
        </p:spPr>
        <p:txBody>
          <a:bodyPr anchor="ctr"/>
          <a:lstStyle/>
          <a:p>
            <a:endParaRPr lang="en-GB"/>
          </a:p>
        </p:txBody>
      </p:sp>
      <p:sp>
        <p:nvSpPr>
          <p:cNvPr id="46" name="TextBox 45">
            <a:extLst>
              <a:ext uri="{FF2B5EF4-FFF2-40B4-BE49-F238E27FC236}">
                <a16:creationId xmlns:a16="http://schemas.microsoft.com/office/drawing/2014/main" id="{4DDC9D34-65BE-4117-9F59-042DBE929AFF}"/>
              </a:ext>
            </a:extLst>
          </p:cNvPr>
          <p:cNvSpPr txBox="1">
            <a:spLocks noChangeArrowheads="1"/>
          </p:cNvSpPr>
          <p:nvPr/>
        </p:nvSpPr>
        <p:spPr bwMode="auto">
          <a:xfrm>
            <a:off x="1687513" y="3368675"/>
            <a:ext cx="672147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pPr algn="ctr"/>
            <a:r>
              <a:rPr kumimoji="0" lang="en-US" altLang="zh-CN" sz="1800" dirty="0">
                <a:solidFill>
                  <a:schemeClr val="bg1"/>
                </a:solidFill>
                <a:latin typeface="Calibri" panose="020F0502020204030204" pitchFamily="34" charset="0"/>
              </a:rPr>
              <a:t>To enable a 2</a:t>
            </a:r>
            <a:r>
              <a:rPr kumimoji="0" lang="en-US" altLang="zh-CN" sz="1800" dirty="0">
                <a:solidFill>
                  <a:schemeClr val="bg1"/>
                </a:solidFill>
                <a:latin typeface="Calibri" panose="020F0502020204030204" pitchFamily="34" charset="0"/>
                <a:cs typeface="Calibri" panose="020F0502020204030204" pitchFamily="34" charset="0"/>
              </a:rPr>
              <a:t>°C-aligned global energy system.</a:t>
            </a:r>
          </a:p>
          <a:p>
            <a:pPr algn="ctr"/>
            <a:r>
              <a:rPr kumimoji="0" lang="zh-CN" altLang="en-US" sz="1600" dirty="0">
                <a:solidFill>
                  <a:schemeClr val="bg1"/>
                </a:solidFill>
                <a:latin typeface="SimSun" panose="02010600030101010101" pitchFamily="2" charset="-122"/>
                <a:cs typeface="Calibri" panose="020F0502020204030204" pitchFamily="34" charset="0"/>
              </a:rPr>
              <a:t>促成建立符合</a:t>
            </a:r>
            <a:r>
              <a:rPr kumimoji="0" lang="en-US" altLang="zh-CN" sz="1600" dirty="0">
                <a:solidFill>
                  <a:schemeClr val="bg1"/>
                </a:solidFill>
                <a:latin typeface="SimSun" panose="02010600030101010101" pitchFamily="2" charset="-122"/>
              </a:rPr>
              <a:t> 2</a:t>
            </a:r>
            <a:r>
              <a:rPr kumimoji="0" lang="en-US" altLang="zh-CN" sz="1600" dirty="0">
                <a:solidFill>
                  <a:schemeClr val="bg1"/>
                </a:solidFill>
                <a:latin typeface="SimSun" panose="02010600030101010101" pitchFamily="2" charset="-122"/>
                <a:cs typeface="Calibri" panose="020F0502020204030204" pitchFamily="34" charset="0"/>
              </a:rPr>
              <a:t>°C </a:t>
            </a:r>
            <a:r>
              <a:rPr kumimoji="0" lang="zh-CN" altLang="en-US" sz="1600" dirty="0">
                <a:solidFill>
                  <a:schemeClr val="bg1"/>
                </a:solidFill>
                <a:latin typeface="SimSun" panose="02010600030101010101" pitchFamily="2" charset="-122"/>
                <a:cs typeface="Calibri" panose="020F0502020204030204" pitchFamily="34" charset="0"/>
              </a:rPr>
              <a:t>目标的全球能源体系</a:t>
            </a:r>
            <a:endParaRPr kumimoji="0" lang="en-US" altLang="zh-CN" sz="1600" dirty="0">
              <a:solidFill>
                <a:schemeClr val="bg1"/>
              </a:solidFill>
              <a:latin typeface="SimSun"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9" grpId="0"/>
      <p:bldP spid="40" grpId="0"/>
      <p:bldP spid="42" grpId="0"/>
      <p:bldP spid="44" grpId="0"/>
      <p:bldP spid="4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89972-6107-4159-9EFF-B0A115B1B4AF}"/>
              </a:ext>
            </a:extLst>
          </p:cNvPr>
          <p:cNvSpPr>
            <a:spLocks noGrp="1"/>
          </p:cNvSpPr>
          <p:nvPr>
            <p:ph type="title"/>
          </p:nvPr>
        </p:nvSpPr>
        <p:spPr>
          <a:xfrm>
            <a:off x="822325" y="287338"/>
            <a:ext cx="7543800" cy="1217612"/>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oAutofit/>
          </a:bodyPr>
          <a:lstStyle/>
          <a:p>
            <a:pPr eaLnBrk="1" hangingPunct="1"/>
            <a:r>
              <a:rPr lang="en-GB" altLang="zh-CN" sz="3600"/>
              <a:t>Sustainability at the heart of challenges for 21</a:t>
            </a:r>
            <a:r>
              <a:rPr lang="en-GB" altLang="zh-CN" sz="3600" baseline="30000"/>
              <a:t>st</a:t>
            </a:r>
            <a:r>
              <a:rPr lang="en-GB" altLang="zh-CN" sz="3600"/>
              <a:t> Century</a:t>
            </a:r>
            <a:br>
              <a:rPr lang="en-GB" altLang="zh-CN" sz="3600"/>
            </a:br>
            <a:r>
              <a:rPr lang="zh-CN" altLang="en-US" sz="3600"/>
              <a:t>可持续性是</a:t>
            </a:r>
            <a:r>
              <a:rPr lang="en-US" altLang="zh-CN" sz="3600"/>
              <a:t>21</a:t>
            </a:r>
            <a:r>
              <a:rPr lang="zh-CN" altLang="en-US" sz="3600"/>
              <a:t>世纪面临的挑战的核心</a:t>
            </a:r>
            <a:endParaRPr lang="en-GB" altLang="zh-CN" sz="3600"/>
          </a:p>
        </p:txBody>
      </p:sp>
      <p:sp>
        <p:nvSpPr>
          <p:cNvPr id="3" name="Content Placeholder 2">
            <a:extLst>
              <a:ext uri="{FF2B5EF4-FFF2-40B4-BE49-F238E27FC236}">
                <a16:creationId xmlns:a16="http://schemas.microsoft.com/office/drawing/2014/main" id="{58F390CE-AD32-4648-A29C-348DC40E0296}"/>
              </a:ext>
            </a:extLst>
          </p:cNvPr>
          <p:cNvSpPr>
            <a:spLocks noGrp="1"/>
          </p:cNvSpPr>
          <p:nvPr>
            <p:ph sz="quarter" idx="11"/>
          </p:nvPr>
        </p:nvSpPr>
        <p:spPr>
          <a:xfrm>
            <a:off x="822325" y="1844675"/>
            <a:ext cx="7543800" cy="4137025"/>
          </a:xfrm>
        </p:spPr>
        <p:txBody>
          <a:bodyPr/>
          <a:lstStyle/>
          <a:p>
            <a:pPr marL="0" indent="0" eaLnBrk="1" hangingPunct="1">
              <a:lnSpc>
                <a:spcPct val="80000"/>
              </a:lnSpc>
              <a:spcBef>
                <a:spcPts val="475"/>
              </a:spcBef>
              <a:spcAft>
                <a:spcPts val="475"/>
              </a:spcAft>
              <a:buFont typeface="Arial" panose="020B0604020202020204" pitchFamily="34" charset="0"/>
              <a:buNone/>
            </a:pPr>
            <a:r>
              <a:rPr lang="en-GB" altLang="zh-CN" sz="2200" dirty="0"/>
              <a:t>The environment is at the centre of our future and driving change: </a:t>
            </a:r>
          </a:p>
          <a:p>
            <a:pPr marL="0" indent="0" eaLnBrk="1" hangingPunct="1">
              <a:lnSpc>
                <a:spcPct val="80000"/>
              </a:lnSpc>
              <a:spcBef>
                <a:spcPts val="475"/>
              </a:spcBef>
              <a:spcAft>
                <a:spcPts val="475"/>
              </a:spcAft>
              <a:buFont typeface="Arial" panose="020B0604020202020204" pitchFamily="34" charset="0"/>
              <a:buNone/>
            </a:pPr>
            <a:r>
              <a:rPr lang="zh-CN" altLang="en-US" sz="2200" dirty="0"/>
              <a:t>环境是我们未来的重心，正在推动变革：</a:t>
            </a:r>
            <a:endParaRPr lang="en-GB" altLang="zh-CN" sz="2200" dirty="0"/>
          </a:p>
          <a:p>
            <a:pPr marL="1084263" lvl="1" indent="-457200" eaLnBrk="1" hangingPunct="1">
              <a:lnSpc>
                <a:spcPct val="80000"/>
              </a:lnSpc>
              <a:spcBef>
                <a:spcPts val="475"/>
              </a:spcBef>
              <a:spcAft>
                <a:spcPts val="475"/>
              </a:spcAft>
            </a:pPr>
            <a:r>
              <a:rPr lang="en-GB" altLang="zh-CN" sz="2000" dirty="0"/>
              <a:t>Ambitious policy at </a:t>
            </a:r>
            <a:r>
              <a:rPr lang="en-GB" altLang="zh-CN" sz="2000" b="1" dirty="0"/>
              <a:t>international</a:t>
            </a:r>
            <a:r>
              <a:rPr lang="en-GB" altLang="zh-CN" sz="2000" dirty="0"/>
              <a:t> (Paris Agreement) and </a:t>
            </a:r>
            <a:r>
              <a:rPr lang="en-GB" altLang="zh-CN" sz="2000" b="1" dirty="0"/>
              <a:t>national</a:t>
            </a:r>
            <a:r>
              <a:rPr lang="en-GB" altLang="zh-CN" sz="2000" dirty="0"/>
              <a:t> (“Ecological Civilization”) levels</a:t>
            </a:r>
          </a:p>
          <a:p>
            <a:pPr marL="1084263" lvl="1" indent="-457200" eaLnBrk="1" hangingPunct="1">
              <a:lnSpc>
                <a:spcPct val="80000"/>
              </a:lnSpc>
              <a:spcBef>
                <a:spcPts val="475"/>
              </a:spcBef>
              <a:spcAft>
                <a:spcPts val="475"/>
              </a:spcAft>
            </a:pPr>
            <a:r>
              <a:rPr lang="zh-CN" altLang="en-US" sz="2000" dirty="0"/>
              <a:t>国际层面（巴黎协议）和国家层面（“生态文明建设”）的宏大政策</a:t>
            </a:r>
            <a:endParaRPr lang="en-GB" altLang="zh-CN" sz="2000" dirty="0"/>
          </a:p>
          <a:p>
            <a:pPr marL="1084263" lvl="1" indent="-457200" eaLnBrk="1" hangingPunct="1">
              <a:lnSpc>
                <a:spcPct val="80000"/>
              </a:lnSpc>
              <a:spcBef>
                <a:spcPts val="475"/>
              </a:spcBef>
              <a:spcAft>
                <a:spcPts val="475"/>
              </a:spcAft>
            </a:pPr>
            <a:r>
              <a:rPr lang="en-GB" altLang="zh-CN" sz="2000" dirty="0"/>
              <a:t>Rapid </a:t>
            </a:r>
            <a:r>
              <a:rPr lang="en-GB" altLang="zh-CN" sz="2000" b="1" dirty="0"/>
              <a:t>technological</a:t>
            </a:r>
            <a:r>
              <a:rPr lang="en-GB" altLang="zh-CN" sz="2000" dirty="0"/>
              <a:t> development</a:t>
            </a:r>
          </a:p>
          <a:p>
            <a:pPr marL="1084263" lvl="1" indent="-457200" eaLnBrk="1" hangingPunct="1">
              <a:lnSpc>
                <a:spcPct val="80000"/>
              </a:lnSpc>
              <a:spcBef>
                <a:spcPts val="475"/>
              </a:spcBef>
              <a:spcAft>
                <a:spcPts val="475"/>
              </a:spcAft>
            </a:pPr>
            <a:r>
              <a:rPr lang="zh-CN" altLang="en-US" sz="2000" dirty="0"/>
              <a:t>快速的技术发展</a:t>
            </a:r>
            <a:endParaRPr lang="en-GB" altLang="zh-CN" sz="2000" dirty="0"/>
          </a:p>
          <a:p>
            <a:pPr marL="1084263" lvl="1" indent="-457200" eaLnBrk="1" hangingPunct="1">
              <a:lnSpc>
                <a:spcPct val="80000"/>
              </a:lnSpc>
              <a:spcBef>
                <a:spcPts val="475"/>
              </a:spcBef>
              <a:spcAft>
                <a:spcPts val="475"/>
              </a:spcAft>
              <a:buFont typeface="Arial" panose="020B0604020202020204" pitchFamily="34" charset="0"/>
              <a:buNone/>
            </a:pPr>
            <a:endParaRPr lang="en-GB" altLang="zh-CN" sz="2000" dirty="0"/>
          </a:p>
          <a:p>
            <a:pPr marL="0" indent="0" eaLnBrk="1" hangingPunct="1">
              <a:lnSpc>
                <a:spcPct val="80000"/>
              </a:lnSpc>
              <a:spcBef>
                <a:spcPts val="475"/>
              </a:spcBef>
              <a:spcAft>
                <a:spcPts val="475"/>
              </a:spcAft>
              <a:buFont typeface="Arial" panose="020B0604020202020204" pitchFamily="34" charset="0"/>
              <a:buNone/>
            </a:pPr>
            <a:r>
              <a:rPr lang="en-GB" altLang="zh-CN" sz="2200" dirty="0"/>
              <a:t>Financial markets waking up to the problem?</a:t>
            </a:r>
          </a:p>
          <a:p>
            <a:pPr marL="0" indent="0" eaLnBrk="1" hangingPunct="1">
              <a:lnSpc>
                <a:spcPct val="80000"/>
              </a:lnSpc>
              <a:spcBef>
                <a:spcPts val="475"/>
              </a:spcBef>
              <a:spcAft>
                <a:spcPts val="475"/>
              </a:spcAft>
              <a:buFont typeface="Arial" panose="020B0604020202020204" pitchFamily="34" charset="0"/>
              <a:buNone/>
            </a:pPr>
            <a:r>
              <a:rPr lang="zh-CN" altLang="en-US" sz="2200" dirty="0"/>
              <a:t>金融市场开始意识到这个问题？</a:t>
            </a:r>
            <a:endParaRPr lang="en-GB" altLang="zh-CN" sz="2200" dirty="0"/>
          </a:p>
        </p:txBody>
      </p:sp>
      <p:sp>
        <p:nvSpPr>
          <p:cNvPr id="24579" name="Slide Number Placeholder 3">
            <a:extLst>
              <a:ext uri="{FF2B5EF4-FFF2-40B4-BE49-F238E27FC236}">
                <a16:creationId xmlns:a16="http://schemas.microsoft.com/office/drawing/2014/main" id="{0ACCDA06-C029-4DF3-9DD6-FC5A9B318B8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fld id="{32C42D67-0AD9-4927-A2B5-C15342DFD141}" type="slidenum">
              <a:rPr kumimoji="0" lang="en-GB" altLang="zh-CN" sz="1000">
                <a:solidFill>
                  <a:srgbClr val="FFFFFF"/>
                </a:solidFill>
                <a:latin typeface="Calibri" panose="020F0502020204030204" pitchFamily="34" charset="0"/>
              </a:rPr>
              <a:pPr/>
              <a:t>3</a:t>
            </a:fld>
            <a:endParaRPr kumimoji="0" lang="en-GB" altLang="zh-CN" sz="1000">
              <a:solidFill>
                <a:srgbClr val="FFFFFF"/>
              </a:solidFill>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DEDBE-3511-4E9F-90C2-8935FF63C583}"/>
              </a:ext>
            </a:extLst>
          </p:cNvPr>
          <p:cNvSpPr>
            <a:spLocks noGrp="1"/>
          </p:cNvSpPr>
          <p:nvPr>
            <p:ph type="title"/>
          </p:nvPr>
        </p:nvSpPr>
        <p:spPr>
          <a:xfrm>
            <a:off x="822325" y="287338"/>
            <a:ext cx="7543800" cy="1217612"/>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ormAutofit/>
          </a:bodyPr>
          <a:lstStyle/>
          <a:p>
            <a:pPr eaLnBrk="1" hangingPunct="1"/>
            <a:r>
              <a:rPr lang="en-US" altLang="zh-CN" sz="3600"/>
              <a:t>Private sector has central role</a:t>
            </a:r>
            <a:br>
              <a:rPr lang="en-US" altLang="zh-CN" sz="3600"/>
            </a:br>
            <a:r>
              <a:rPr lang="zh-CN" altLang="en-US" sz="3600"/>
              <a:t>私营部门发挥核心作用</a:t>
            </a:r>
          </a:p>
        </p:txBody>
      </p:sp>
      <p:sp>
        <p:nvSpPr>
          <p:cNvPr id="3" name="Content Placeholder 2">
            <a:extLst>
              <a:ext uri="{FF2B5EF4-FFF2-40B4-BE49-F238E27FC236}">
                <a16:creationId xmlns:a16="http://schemas.microsoft.com/office/drawing/2014/main" id="{415B807E-78F1-4C0A-952E-E69897627057}"/>
              </a:ext>
            </a:extLst>
          </p:cNvPr>
          <p:cNvSpPr>
            <a:spLocks noGrp="1" noChangeArrowheads="1"/>
          </p:cNvSpPr>
          <p:nvPr>
            <p:ph sz="quarter" idx="11"/>
          </p:nvPr>
        </p:nvSpPr>
        <p:spPr>
          <a:xfrm>
            <a:off x="822325" y="1844675"/>
            <a:ext cx="7543800" cy="4198938"/>
          </a:xfrm>
        </p:spPr>
        <p:txBody>
          <a:bodyPr/>
          <a:lstStyle/>
          <a:p>
            <a:pPr marL="457200" indent="-457200" eaLnBrk="1" hangingPunct="1"/>
            <a:r>
              <a:rPr lang="en-US" altLang="zh-CN" sz="2400" dirty="0"/>
              <a:t>A green transition requires deployment of capital away from “brown” towards “green” sources of energy.  </a:t>
            </a:r>
          </a:p>
          <a:p>
            <a:pPr marL="457200" indent="-457200" eaLnBrk="1" hangingPunct="1"/>
            <a:r>
              <a:rPr lang="zh-CN" altLang="en-US" sz="2400" dirty="0"/>
              <a:t>绿色转型要求把资本部署从“棕色”转向“绿色”来源的能源</a:t>
            </a:r>
            <a:endParaRPr lang="en-US" altLang="zh-CN" sz="2400" dirty="0"/>
          </a:p>
          <a:p>
            <a:pPr marL="457200" indent="-457200" eaLnBrk="1" hangingPunct="1"/>
            <a:r>
              <a:rPr lang="en-US" altLang="zh-CN" sz="2400" dirty="0"/>
              <a:t>This requires understanding the </a:t>
            </a:r>
            <a:r>
              <a:rPr lang="en-US" altLang="zh-CN" sz="2400" b="1" i="1" dirty="0"/>
              <a:t>opportunities</a:t>
            </a:r>
            <a:r>
              <a:rPr lang="en-US" altLang="zh-CN" sz="2400" dirty="0"/>
              <a:t> on the green side and the </a:t>
            </a:r>
            <a:r>
              <a:rPr lang="en-US" altLang="zh-CN" sz="2400" b="1" i="1" dirty="0"/>
              <a:t>risks</a:t>
            </a:r>
            <a:r>
              <a:rPr lang="en-US" altLang="zh-CN" sz="2400" dirty="0"/>
              <a:t> to the brown side.  </a:t>
            </a:r>
          </a:p>
          <a:p>
            <a:pPr marL="457200" indent="-457200" eaLnBrk="1" hangingPunct="1"/>
            <a:r>
              <a:rPr lang="zh-CN" altLang="en-US" sz="2400" dirty="0"/>
              <a:t>这要求理解绿色侧的</a:t>
            </a:r>
            <a:r>
              <a:rPr lang="zh-CN" altLang="en-US" sz="2400" b="1" i="1" dirty="0"/>
              <a:t>机会</a:t>
            </a:r>
            <a:r>
              <a:rPr lang="zh-CN" altLang="en-US" sz="2400" dirty="0"/>
              <a:t>和棕色侧的</a:t>
            </a:r>
            <a:r>
              <a:rPr lang="zh-CN" altLang="en-US" sz="2400" b="1" i="1" dirty="0"/>
              <a:t>风险</a:t>
            </a:r>
            <a:endParaRPr lang="en-US" altLang="zh-CN" sz="2400" b="1" i="1" dirty="0"/>
          </a:p>
        </p:txBody>
      </p:sp>
      <p:sp>
        <p:nvSpPr>
          <p:cNvPr id="26627" name="Slide Number Placeholder 3">
            <a:extLst>
              <a:ext uri="{FF2B5EF4-FFF2-40B4-BE49-F238E27FC236}">
                <a16:creationId xmlns:a16="http://schemas.microsoft.com/office/drawing/2014/main" id="{F0CD9812-E29D-4955-A032-828C713D39F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fld id="{562478D4-87F6-40F3-876B-548AAA3651C4}" type="slidenum">
              <a:rPr kumimoji="0" lang="en-GB" altLang="zh-CN" sz="1000">
                <a:solidFill>
                  <a:srgbClr val="FFFFFF"/>
                </a:solidFill>
                <a:latin typeface="Calibri" panose="020F0502020204030204" pitchFamily="34" charset="0"/>
              </a:rPr>
              <a:pPr/>
              <a:t>4</a:t>
            </a:fld>
            <a:endParaRPr kumimoji="0" lang="en-GB" altLang="zh-CN" sz="1000">
              <a:solidFill>
                <a:srgbClr val="FFFFFF"/>
              </a:solidFill>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398DAC3-9B01-49BD-982B-EE46AE9401DF}"/>
              </a:ext>
            </a:extLst>
          </p:cNvPr>
          <p:cNvSpPr>
            <a:spLocks noGrp="1"/>
          </p:cNvSpPr>
          <p:nvPr>
            <p:ph type="title"/>
          </p:nvPr>
        </p:nvSpPr>
        <p:spPr>
          <a:xfrm>
            <a:off x="865188" y="463550"/>
            <a:ext cx="7543800" cy="27686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oAutofit/>
          </a:bodyPr>
          <a:lstStyle/>
          <a:p>
            <a:pPr marL="914400" indent="-914400" eaLnBrk="1" hangingPunct="1">
              <a:buFont typeface="SimSun" panose="02010600030101010101" pitchFamily="2" charset="-122"/>
              <a:buAutoNum type="arabicPeriod"/>
            </a:pPr>
            <a:r>
              <a:rPr lang="en-GB" altLang="zh-CN" sz="3200"/>
              <a:t>Policy targets provide a framework for understanding the financial risks</a:t>
            </a:r>
            <a:br>
              <a:rPr lang="en-GB" altLang="zh-CN" sz="3200"/>
            </a:br>
            <a:r>
              <a:rPr lang="zh-CN" altLang="en-US" sz="3200"/>
              <a:t>政策目标提供理解金融风险的框架</a:t>
            </a:r>
            <a:endParaRPr lang="en-GB" altLang="zh-CN" sz="3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19B93-0173-48BD-9317-842D3C1C9248}"/>
              </a:ext>
            </a:extLst>
          </p:cNvPr>
          <p:cNvSpPr>
            <a:spLocks noGrp="1"/>
          </p:cNvSpPr>
          <p:nvPr>
            <p:ph type="title"/>
          </p:nvPr>
        </p:nvSpPr>
        <p:spPr>
          <a:xfrm>
            <a:off x="822325" y="287338"/>
            <a:ext cx="7543800" cy="1217612"/>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ormAutofit/>
          </a:bodyPr>
          <a:lstStyle/>
          <a:p>
            <a:pPr eaLnBrk="1" hangingPunct="1"/>
            <a:r>
              <a:rPr lang="en-GB" altLang="zh-CN" sz="3600"/>
              <a:t>Misalignment at the macro-level</a:t>
            </a:r>
            <a:br>
              <a:rPr lang="en-GB" altLang="zh-CN" sz="3600"/>
            </a:br>
            <a:r>
              <a:rPr lang="zh-CN" altLang="en-US" sz="3600"/>
              <a:t>宏观层面错位</a:t>
            </a:r>
            <a:endParaRPr lang="en-GB" altLang="zh-CN" sz="3600"/>
          </a:p>
        </p:txBody>
      </p:sp>
      <p:sp>
        <p:nvSpPr>
          <p:cNvPr id="30722" name="Slide Number Placeholder 3">
            <a:extLst>
              <a:ext uri="{FF2B5EF4-FFF2-40B4-BE49-F238E27FC236}">
                <a16:creationId xmlns:a16="http://schemas.microsoft.com/office/drawing/2014/main" id="{AA3FB732-C44B-4B86-92FB-CA9258D9B38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fld id="{F582FF31-1DCE-4B28-82D2-83574413F0D8}" type="slidenum">
              <a:rPr kumimoji="0" lang="en-GB" altLang="zh-CN" sz="1000">
                <a:solidFill>
                  <a:srgbClr val="FFFFFF"/>
                </a:solidFill>
                <a:latin typeface="Calibri" panose="020F0502020204030204" pitchFamily="34" charset="0"/>
              </a:rPr>
              <a:pPr/>
              <a:t>6</a:t>
            </a:fld>
            <a:endParaRPr kumimoji="0" lang="en-GB" altLang="zh-CN" sz="1000">
              <a:solidFill>
                <a:srgbClr val="FFFFFF"/>
              </a:solidFill>
              <a:latin typeface="Calibri" panose="020F0502020204030204" pitchFamily="34" charset="0"/>
            </a:endParaRPr>
          </a:p>
        </p:txBody>
      </p:sp>
      <p:pic>
        <p:nvPicPr>
          <p:cNvPr id="3" name="Picture 2">
            <a:extLst>
              <a:ext uri="{FF2B5EF4-FFF2-40B4-BE49-F238E27FC236}">
                <a16:creationId xmlns:a16="http://schemas.microsoft.com/office/drawing/2014/main" id="{9CD187C8-E5B2-43D5-B3F3-49F43DEF16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0725" y="1641475"/>
            <a:ext cx="5208588" cy="447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BB178-3FB1-48C9-9065-A2DFFC6828C0}"/>
              </a:ext>
            </a:extLst>
          </p:cNvPr>
          <p:cNvSpPr>
            <a:spLocks noGrp="1"/>
          </p:cNvSpPr>
          <p:nvPr>
            <p:ph type="title"/>
          </p:nvPr>
        </p:nvSpPr>
        <p:spPr>
          <a:xfrm>
            <a:off x="822325" y="287338"/>
            <a:ext cx="7543800" cy="1217612"/>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ormAutofit/>
          </a:bodyPr>
          <a:lstStyle/>
          <a:p>
            <a:pPr eaLnBrk="1" hangingPunct="1"/>
            <a:r>
              <a:rPr lang="en-GB" altLang="zh-CN" sz="3600"/>
              <a:t>Company-level impact</a:t>
            </a:r>
            <a:br>
              <a:rPr lang="en-GB" altLang="zh-CN" sz="3600"/>
            </a:br>
            <a:r>
              <a:rPr lang="zh-CN" altLang="en-US" sz="3600"/>
              <a:t>公司层面影响</a:t>
            </a:r>
            <a:endParaRPr lang="en-GB" altLang="zh-CN" sz="3600"/>
          </a:p>
        </p:txBody>
      </p:sp>
      <p:sp>
        <p:nvSpPr>
          <p:cNvPr id="3" name="Content Placeholder 2">
            <a:extLst>
              <a:ext uri="{FF2B5EF4-FFF2-40B4-BE49-F238E27FC236}">
                <a16:creationId xmlns:a16="http://schemas.microsoft.com/office/drawing/2014/main" id="{DBB032BE-3673-40EF-8A87-552C7719E1A5}"/>
              </a:ext>
            </a:extLst>
          </p:cNvPr>
          <p:cNvSpPr>
            <a:spLocks noGrp="1"/>
          </p:cNvSpPr>
          <p:nvPr>
            <p:ph sz="quarter" idx="11"/>
          </p:nvPr>
        </p:nvSpPr>
        <p:spPr>
          <a:xfrm>
            <a:off x="822325" y="1711325"/>
            <a:ext cx="7543800" cy="1574800"/>
          </a:xfrm>
        </p:spPr>
        <p:txBody>
          <a:bodyPr/>
          <a:lstStyle/>
          <a:p>
            <a:pPr marL="0" indent="0" algn="ctr" eaLnBrk="1" hangingPunct="1">
              <a:buFont typeface="Arial" panose="020B0604020202020204" pitchFamily="34" charset="0"/>
              <a:buNone/>
            </a:pPr>
            <a:r>
              <a:rPr lang="en-GB" altLang="zh-CN" sz="1800" dirty="0"/>
              <a:t>Our carbon supply cost curves follow economic logic of efficient capital allocation</a:t>
            </a:r>
          </a:p>
          <a:p>
            <a:pPr marL="0" indent="0" eaLnBrk="1" hangingPunct="1">
              <a:buFont typeface="Arial" panose="020B0604020202020204" pitchFamily="34" charset="0"/>
              <a:buNone/>
            </a:pPr>
            <a:r>
              <a:rPr lang="zh-CN" altLang="en-US" sz="1600" dirty="0"/>
              <a:t>我们的碳供给成本曲线符合高效资本配置的经济学逻辑</a:t>
            </a:r>
            <a:endParaRPr lang="en-GB" altLang="en-US" sz="1600" dirty="0"/>
          </a:p>
        </p:txBody>
      </p:sp>
      <p:sp>
        <p:nvSpPr>
          <p:cNvPr id="32771" name="Slide Number Placeholder 3">
            <a:extLst>
              <a:ext uri="{FF2B5EF4-FFF2-40B4-BE49-F238E27FC236}">
                <a16:creationId xmlns:a16="http://schemas.microsoft.com/office/drawing/2014/main" id="{ADF626D6-0065-49E1-91FB-1F7537E86FC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fld id="{287B3EBF-ACFF-4777-9333-80A091A7908E}" type="slidenum">
              <a:rPr kumimoji="0" lang="en-GB" altLang="zh-CN" sz="1000">
                <a:solidFill>
                  <a:srgbClr val="FFFFFF"/>
                </a:solidFill>
                <a:latin typeface="Calibri" panose="020F0502020204030204" pitchFamily="34" charset="0"/>
              </a:rPr>
              <a:pPr/>
              <a:t>7</a:t>
            </a:fld>
            <a:endParaRPr kumimoji="0" lang="en-GB" altLang="zh-CN" sz="1000">
              <a:solidFill>
                <a:srgbClr val="FFFFFF"/>
              </a:solidFill>
              <a:latin typeface="Calibri" panose="020F0502020204030204" pitchFamily="34" charset="0"/>
            </a:endParaRPr>
          </a:p>
        </p:txBody>
      </p:sp>
      <p:pic>
        <p:nvPicPr>
          <p:cNvPr id="5" name="Picture 4">
            <a:extLst>
              <a:ext uri="{FF2B5EF4-FFF2-40B4-BE49-F238E27FC236}">
                <a16:creationId xmlns:a16="http://schemas.microsoft.com/office/drawing/2014/main" id="{F51E6B13-48BB-45FA-B0BB-9882FEA714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9173" t="31371" r="43626" b="18329"/>
          <a:stretch>
            <a:fillRect/>
          </a:stretch>
        </p:blipFill>
        <p:spPr bwMode="auto">
          <a:xfrm>
            <a:off x="2178050" y="2682875"/>
            <a:ext cx="4787900" cy="344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AA18D-549A-42C1-9124-50875BC90F51}"/>
              </a:ext>
            </a:extLst>
          </p:cNvPr>
          <p:cNvSpPr>
            <a:spLocks noGrp="1"/>
          </p:cNvSpPr>
          <p:nvPr>
            <p:ph type="title"/>
          </p:nvPr>
        </p:nvSpPr>
        <p:spPr>
          <a:xfrm>
            <a:off x="531813" y="287338"/>
            <a:ext cx="8453437" cy="1217612"/>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ormAutofit/>
          </a:bodyPr>
          <a:lstStyle/>
          <a:p>
            <a:pPr eaLnBrk="1" hangingPunct="1"/>
            <a:r>
              <a:rPr lang="en-US" altLang="zh-CN" sz="2900"/>
              <a:t>Some companies better prepared than others</a:t>
            </a:r>
            <a:br>
              <a:rPr lang="en-US" altLang="zh-CN" sz="2900"/>
            </a:br>
            <a:r>
              <a:rPr lang="zh-CN" altLang="en-US" sz="2900"/>
              <a:t>有些公司准备比其他公司充分</a:t>
            </a:r>
          </a:p>
        </p:txBody>
      </p:sp>
      <p:sp>
        <p:nvSpPr>
          <p:cNvPr id="34818" name="Slide Number Placeholder 3">
            <a:extLst>
              <a:ext uri="{FF2B5EF4-FFF2-40B4-BE49-F238E27FC236}">
                <a16:creationId xmlns:a16="http://schemas.microsoft.com/office/drawing/2014/main" id="{EEE058EF-F226-4B74-AD2C-A0A79447F5E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fld id="{FB501BBA-2CBA-45C6-9254-A6463FF18C55}" type="slidenum">
              <a:rPr kumimoji="0" lang="en-GB" altLang="zh-CN" sz="1000">
                <a:solidFill>
                  <a:srgbClr val="FFFFFF"/>
                </a:solidFill>
                <a:latin typeface="Calibri" panose="020F0502020204030204" pitchFamily="34" charset="0"/>
              </a:rPr>
              <a:pPr/>
              <a:t>8</a:t>
            </a:fld>
            <a:endParaRPr kumimoji="0" lang="en-GB" altLang="zh-CN" sz="1000">
              <a:solidFill>
                <a:srgbClr val="FFFFFF"/>
              </a:solidFill>
              <a:latin typeface="Calibri" panose="020F0502020204030204" pitchFamily="34" charset="0"/>
            </a:endParaRPr>
          </a:p>
        </p:txBody>
      </p:sp>
      <p:pic>
        <p:nvPicPr>
          <p:cNvPr id="6" name="Picture 5">
            <a:extLst>
              <a:ext uri="{FF2B5EF4-FFF2-40B4-BE49-F238E27FC236}">
                <a16:creationId xmlns:a16="http://schemas.microsoft.com/office/drawing/2014/main" id="{5F57401D-EDE4-4D59-9B3E-F3AE01A8A6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9400" y="1660525"/>
            <a:ext cx="6045200" cy="443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4">
            <a:extLst>
              <a:ext uri="{FF2B5EF4-FFF2-40B4-BE49-F238E27FC236}">
                <a16:creationId xmlns:a16="http://schemas.microsoft.com/office/drawing/2014/main" id="{3C48ACB6-76D4-448D-87F3-6112E7B9666F}"/>
              </a:ext>
            </a:extLst>
          </p:cNvPr>
          <p:cNvSpPr>
            <a:spLocks noChangeArrowheads="1"/>
          </p:cNvSpPr>
          <p:nvPr/>
        </p:nvSpPr>
        <p:spPr bwMode="auto">
          <a:xfrm>
            <a:off x="5472113" y="1323975"/>
            <a:ext cx="969962" cy="5022850"/>
          </a:xfrm>
          <a:prstGeom prst="ellipse">
            <a:avLst/>
          </a:prstGeom>
          <a:noFill/>
          <a:ln w="12700">
            <a:solidFill>
              <a:srgbClr val="FF0000"/>
            </a:solidFill>
            <a:round/>
            <a:headEnd/>
            <a:tailEnd/>
          </a:ln>
          <a:effectLst>
            <a:outerShdw blurRad="38100" dist="25401" dir="2700000" algn="br" rotWithShape="0">
              <a:srgbClr val="808080">
                <a:alpha val="59998"/>
              </a:srgbClr>
            </a:outerShdw>
          </a:effectLst>
          <a:extLst>
            <a:ext uri="{909E8E84-426E-40DD-AFC4-6F175D3DCCD1}">
              <a14:hiddenFill xmlns:a14="http://schemas.microsoft.com/office/drawing/2010/main">
                <a:solidFill>
                  <a:srgbClr val="FFFFFF"/>
                </a:solidFill>
              </a14:hiddenFill>
            </a:ext>
          </a:extLst>
        </p:spPr>
        <p:txBody>
          <a:bodyPr anchor="ct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pPr algn="ctr">
              <a:buFontTx/>
              <a:buNone/>
            </a:pPr>
            <a:endParaRPr kumimoji="0" lang="en-US" altLang="zh-CN" sz="1800">
              <a:solidFill>
                <a:schemeClr val="bg1"/>
              </a:solidFill>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2EA33-2C58-408A-AF8C-17D0A04686F9}"/>
              </a:ext>
            </a:extLst>
          </p:cNvPr>
          <p:cNvSpPr>
            <a:spLocks noGrp="1"/>
          </p:cNvSpPr>
          <p:nvPr>
            <p:ph type="title"/>
          </p:nvPr>
        </p:nvSpPr>
        <p:spPr>
          <a:xfrm>
            <a:off x="669925" y="287338"/>
            <a:ext cx="7964488" cy="1217612"/>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ormAutofit/>
          </a:bodyPr>
          <a:lstStyle/>
          <a:p>
            <a:pPr eaLnBrk="1" hangingPunct="1"/>
            <a:r>
              <a:rPr lang="en-US" altLang="zh-CN" sz="2800"/>
              <a:t>Government plans indicate changes to fuel mix</a:t>
            </a:r>
            <a:br>
              <a:rPr lang="en-US" altLang="zh-CN" sz="2800"/>
            </a:br>
            <a:r>
              <a:rPr lang="zh-CN" altLang="en-US" sz="2800"/>
              <a:t>政府规划显示燃料结构的变化</a:t>
            </a:r>
          </a:p>
        </p:txBody>
      </p:sp>
      <p:sp>
        <p:nvSpPr>
          <p:cNvPr id="3" name="Content Placeholder 2">
            <a:extLst>
              <a:ext uri="{FF2B5EF4-FFF2-40B4-BE49-F238E27FC236}">
                <a16:creationId xmlns:a16="http://schemas.microsoft.com/office/drawing/2014/main" id="{20120259-2EF7-40D8-9AEE-51EAD068BEFD}"/>
              </a:ext>
            </a:extLst>
          </p:cNvPr>
          <p:cNvSpPr>
            <a:spLocks noGrp="1" noChangeArrowheads="1"/>
          </p:cNvSpPr>
          <p:nvPr>
            <p:ph sz="quarter" idx="11"/>
          </p:nvPr>
        </p:nvSpPr>
        <p:spPr>
          <a:xfrm>
            <a:off x="822325" y="1919288"/>
            <a:ext cx="2771775" cy="4059237"/>
          </a:xfrm>
        </p:spPr>
        <p:txBody>
          <a:bodyPr/>
          <a:lstStyle/>
          <a:p>
            <a:pPr marL="457200" indent="-457200" eaLnBrk="1" hangingPunct="1"/>
            <a:r>
              <a:rPr lang="en-US" altLang="zh-CN" sz="2000" dirty="0"/>
              <a:t>Environmental targets have local implications.</a:t>
            </a:r>
          </a:p>
          <a:p>
            <a:pPr marL="457200" indent="-457200" eaLnBrk="1" hangingPunct="1"/>
            <a:r>
              <a:rPr lang="zh-CN" altLang="en-US" sz="2000" dirty="0"/>
              <a:t>环境目标具有本地影响</a:t>
            </a:r>
            <a:endParaRPr lang="en-US" altLang="zh-CN" sz="2000" dirty="0"/>
          </a:p>
          <a:p>
            <a:pPr marL="457200" indent="-457200" eaLnBrk="1" hangingPunct="1"/>
            <a:r>
              <a:rPr lang="en-US" altLang="zh-CN" sz="2000" dirty="0"/>
              <a:t>Policy ambition can provide important market signals.</a:t>
            </a:r>
          </a:p>
          <a:p>
            <a:pPr marL="457200" indent="-457200" eaLnBrk="1" hangingPunct="1"/>
            <a:r>
              <a:rPr lang="zh-CN" altLang="en-US" sz="2000" dirty="0"/>
              <a:t>政策抱负可以折射出重要市场信号</a:t>
            </a:r>
            <a:endParaRPr lang="en-US" altLang="zh-CN" sz="2000" dirty="0"/>
          </a:p>
          <a:p>
            <a:pPr marL="457200" indent="-457200" eaLnBrk="1" hangingPunct="1"/>
            <a:endParaRPr lang="en-US" altLang="zh-CN" sz="2000" dirty="0"/>
          </a:p>
        </p:txBody>
      </p:sp>
      <p:sp>
        <p:nvSpPr>
          <p:cNvPr id="36867" name="Slide Number Placeholder 3">
            <a:extLst>
              <a:ext uri="{FF2B5EF4-FFF2-40B4-BE49-F238E27FC236}">
                <a16:creationId xmlns:a16="http://schemas.microsoft.com/office/drawing/2014/main" id="{D68809A9-FE0D-4E4E-97A2-3C8F80345C1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Arial" panose="020B0604020202020204" pitchFamily="34" charset="0"/>
                <a:ea typeface="SimSun" panose="02010600030101010101" pitchFamily="2" charset="-122"/>
              </a:defRPr>
            </a:lvl1pPr>
            <a:lvl2pPr marL="742950" indent="-285750">
              <a:defRPr kumimoji="1" sz="2400">
                <a:solidFill>
                  <a:schemeClr val="tx1"/>
                </a:solidFill>
                <a:latin typeface="Arial" panose="020B0604020202020204" pitchFamily="34" charset="0"/>
                <a:ea typeface="SimSun" panose="02010600030101010101" pitchFamily="2" charset="-122"/>
              </a:defRPr>
            </a:lvl2pPr>
            <a:lvl3pPr marL="1143000" indent="-228600">
              <a:defRPr kumimoji="1" sz="2400">
                <a:solidFill>
                  <a:schemeClr val="tx1"/>
                </a:solidFill>
                <a:latin typeface="Arial" panose="020B0604020202020204" pitchFamily="34" charset="0"/>
                <a:ea typeface="SimSun" panose="02010600030101010101" pitchFamily="2" charset="-122"/>
              </a:defRPr>
            </a:lvl3pPr>
            <a:lvl4pPr marL="1600200" indent="-228600">
              <a:defRPr kumimoji="1" sz="2400">
                <a:solidFill>
                  <a:schemeClr val="tx1"/>
                </a:solidFill>
                <a:latin typeface="Arial" panose="020B0604020202020204" pitchFamily="34" charset="0"/>
                <a:ea typeface="SimSun" panose="02010600030101010101" pitchFamily="2" charset="-122"/>
              </a:defRPr>
            </a:lvl4pPr>
            <a:lvl5pPr marL="2057400" indent="-228600">
              <a:defRPr kumimoji="1" sz="2400">
                <a:solidFill>
                  <a:schemeClr val="tx1"/>
                </a:solidFill>
                <a:latin typeface="Arial" panose="020B0604020202020204" pitchFamily="34" charset="0"/>
                <a:ea typeface="SimSun" panose="02010600030101010101" pitchFamily="2" charset="-122"/>
              </a:defRPr>
            </a:lvl5pPr>
            <a:lvl6pPr marL="25146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6pPr>
            <a:lvl7pPr marL="29718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7pPr>
            <a:lvl8pPr marL="34290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8pPr>
            <a:lvl9pPr marL="3886200" indent="-228600" defTabSz="457200" fontAlgn="base">
              <a:spcBef>
                <a:spcPct val="0"/>
              </a:spcBef>
              <a:spcAft>
                <a:spcPct val="0"/>
              </a:spcAft>
              <a:buFont typeface="Arial" panose="020B0604020202020204" pitchFamily="34" charset="0"/>
              <a:defRPr kumimoji="1" sz="2400">
                <a:solidFill>
                  <a:schemeClr val="tx1"/>
                </a:solidFill>
                <a:latin typeface="Arial" panose="020B0604020202020204" pitchFamily="34" charset="0"/>
                <a:ea typeface="SimSun" panose="02010600030101010101" pitchFamily="2" charset="-122"/>
              </a:defRPr>
            </a:lvl9pPr>
          </a:lstStyle>
          <a:p>
            <a:fld id="{E3ACF15F-9BCF-4734-83C8-75BF37040FC7}" type="slidenum">
              <a:rPr kumimoji="0" lang="en-GB" altLang="zh-CN" sz="1000">
                <a:solidFill>
                  <a:srgbClr val="FFFFFF"/>
                </a:solidFill>
                <a:latin typeface="Calibri" panose="020F0502020204030204" pitchFamily="34" charset="0"/>
              </a:rPr>
              <a:pPr/>
              <a:t>9</a:t>
            </a:fld>
            <a:endParaRPr kumimoji="0" lang="en-GB" altLang="zh-CN" sz="1000">
              <a:solidFill>
                <a:srgbClr val="FFFFFF"/>
              </a:solidFill>
              <a:latin typeface="Calibri" panose="020F0502020204030204" pitchFamily="34" charset="0"/>
            </a:endParaRPr>
          </a:p>
        </p:txBody>
      </p:sp>
      <p:pic>
        <p:nvPicPr>
          <p:cNvPr id="5" name="Picture 4">
            <a:extLst>
              <a:ext uri="{FF2B5EF4-FFF2-40B4-BE49-F238E27FC236}">
                <a16:creationId xmlns:a16="http://schemas.microsoft.com/office/drawing/2014/main" id="{DCDF851F-DC8D-4E1B-B8B6-77A631BF09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4100" y="1671638"/>
            <a:ext cx="4772025" cy="430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eijing Tom">
  <a:themeElements>
    <a:clrScheme name="Beijing">
      <a:dk1>
        <a:srgbClr val="000000"/>
      </a:dk1>
      <a:lt1>
        <a:sysClr val="window" lastClr="FFFFFF"/>
      </a:lt1>
      <a:dk2>
        <a:srgbClr val="637052"/>
      </a:dk2>
      <a:lt2>
        <a:srgbClr val="CCDDEA"/>
      </a:lt2>
      <a:accent1>
        <a:srgbClr val="7EC1EE"/>
      </a:accent1>
      <a:accent2>
        <a:srgbClr val="0F4C76"/>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309</TotalTime>
  <Pages>0</Pages>
  <Words>1706</Words>
  <Characters>0</Characters>
  <Application>Microsoft Office PowerPoint</Application>
  <DocSecurity>0</DocSecurity>
  <PresentationFormat>On-screen Show (4:3)</PresentationFormat>
  <Lines>0</Lines>
  <Paragraphs>317</Paragraphs>
  <Slides>17</Slides>
  <Notes>17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17</vt:i4>
      </vt:variant>
    </vt:vector>
  </HeadingPairs>
  <TitlesOfParts>
    <vt:vector size="25" baseType="lpstr">
      <vt:lpstr>Arial</vt:lpstr>
      <vt:lpstr>SimSun</vt:lpstr>
      <vt:lpstr>Calibri Light</vt:lpstr>
      <vt:lpstr>Calibri</vt:lpstr>
      <vt:lpstr>等线</vt:lpstr>
      <vt:lpstr>Avenir Medium</vt:lpstr>
      <vt:lpstr>Beijing Tom</vt:lpstr>
      <vt:lpstr>Custom Design</vt:lpstr>
      <vt:lpstr>A Changing Climate and the Financial Risk for Fossil Fuels 气候变化与化石燃料的金融风险</vt:lpstr>
      <vt:lpstr>Who is Carbon Tracker?  Carbon Tracker(碳追踪)是谁？</vt:lpstr>
      <vt:lpstr>Sustainability at the heart of challenges for 21st Century 可持续性是21世纪面临的挑战的核心</vt:lpstr>
      <vt:lpstr>Private sector has central role 私营部门发挥核心作用</vt:lpstr>
      <vt:lpstr>Policy targets provide a framework for understanding the financial risks 政策目标提供理解金融风险的框架</vt:lpstr>
      <vt:lpstr>Misalignment at the macro-level 宏观层面错位</vt:lpstr>
      <vt:lpstr>Company-level impact 公司层面影响</vt:lpstr>
      <vt:lpstr>Some companies better prepared than others 有些公司准备比其他公司充分</vt:lpstr>
      <vt:lpstr>Government plans indicate changes to fuel mix 政府规划显示燃料结构的变化</vt:lpstr>
      <vt:lpstr>Technological disruption may surprise incumbents and investors 技术颠覆可能会令在位者和投资者吃惊</vt:lpstr>
      <vt:lpstr>Demand mismatch sets up potential misread 需求不匹配引起潜在的误读</vt:lpstr>
      <vt:lpstr>Different assumptions tell a different story 不同假设得出不同结论</vt:lpstr>
      <vt:lpstr>Addressing the challenges of the transition through disclosure and transparency 通过披露和透明应对转型带来的挑战</vt:lpstr>
      <vt:lpstr>Disclosure shines light on risks 披露揭示风险</vt:lpstr>
      <vt:lpstr>There is a financial case for oil &amp; gas companies to wind-down 存在油气公司逐步退出的金融理据</vt:lpstr>
      <vt:lpstr>Concluding thoughts 结论</vt:lpstr>
      <vt:lpstr>Thank You. 谢谢！</vt:lpstr>
    </vt:vector>
  </TitlesOfParts>
  <Manager/>
  <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Tom Drew</dc:creator>
  <cp:keywords/>
  <dc:description/>
  <cp:lastModifiedBy>Tom Drew</cp:lastModifiedBy>
  <cp:revision>263</cp:revision>
  <cp:lastPrinted>2017-07-11T16:43:31Z</cp:lastPrinted>
  <dcterms:created xsi:type="dcterms:W3CDTF">2017-07-04T09:54:30Z</dcterms:created>
  <dcterms:modified xsi:type="dcterms:W3CDTF">2017-07-13T09:08:50Z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2052-10.1.0.6205</vt:lpwstr>
  </property>
</Properties>
</file>